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51"/>
  </p:notesMasterIdLst>
  <p:handoutMasterIdLst>
    <p:handoutMasterId r:id="rId52"/>
  </p:handoutMasterIdLst>
  <p:sldIdLst>
    <p:sldId id="453" r:id="rId2"/>
    <p:sldId id="258" r:id="rId3"/>
    <p:sldId id="446" r:id="rId4"/>
    <p:sldId id="261" r:id="rId5"/>
    <p:sldId id="275" r:id="rId6"/>
    <p:sldId id="456" r:id="rId7"/>
    <p:sldId id="266" r:id="rId8"/>
    <p:sldId id="277" r:id="rId9"/>
    <p:sldId id="311" r:id="rId10"/>
    <p:sldId id="279" r:id="rId11"/>
    <p:sldId id="278" r:id="rId12"/>
    <p:sldId id="469" r:id="rId13"/>
    <p:sldId id="295" r:id="rId14"/>
    <p:sldId id="282" r:id="rId15"/>
    <p:sldId id="285" r:id="rId16"/>
    <p:sldId id="290" r:id="rId17"/>
    <p:sldId id="294" r:id="rId18"/>
    <p:sldId id="293" r:id="rId19"/>
    <p:sldId id="483" r:id="rId20"/>
    <p:sldId id="489" r:id="rId21"/>
    <p:sldId id="490" r:id="rId22"/>
    <p:sldId id="484" r:id="rId23"/>
    <p:sldId id="485" r:id="rId24"/>
    <p:sldId id="486" r:id="rId25"/>
    <p:sldId id="487" r:id="rId26"/>
    <p:sldId id="488" r:id="rId27"/>
    <p:sldId id="457" r:id="rId28"/>
    <p:sldId id="461" r:id="rId29"/>
    <p:sldId id="464" r:id="rId30"/>
    <p:sldId id="473" r:id="rId31"/>
    <p:sldId id="474" r:id="rId32"/>
    <p:sldId id="492" r:id="rId33"/>
    <p:sldId id="493" r:id="rId34"/>
    <p:sldId id="494" r:id="rId35"/>
    <p:sldId id="467" r:id="rId36"/>
    <p:sldId id="374" r:id="rId37"/>
    <p:sldId id="372" r:id="rId38"/>
    <p:sldId id="367" r:id="rId39"/>
    <p:sldId id="468" r:id="rId40"/>
    <p:sldId id="381" r:id="rId41"/>
    <p:sldId id="297" r:id="rId42"/>
    <p:sldId id="370" r:id="rId43"/>
    <p:sldId id="465" r:id="rId44"/>
    <p:sldId id="358" r:id="rId45"/>
    <p:sldId id="359" r:id="rId46"/>
    <p:sldId id="491" r:id="rId47"/>
    <p:sldId id="471" r:id="rId48"/>
    <p:sldId id="495" r:id="rId49"/>
    <p:sldId id="47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BC"/>
    <a:srgbClr val="FFFF00"/>
    <a:srgbClr val="99CCFF"/>
    <a:srgbClr val="FF33CC"/>
    <a:srgbClr val="00FF00"/>
    <a:srgbClr val="66FF99"/>
    <a:srgbClr val="66FFFF"/>
    <a:srgbClr val="3399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76644" autoAdjust="0"/>
  </p:normalViewPr>
  <p:slideViewPr>
    <p:cSldViewPr>
      <p:cViewPr varScale="1">
        <p:scale>
          <a:sx n="51" d="100"/>
          <a:sy n="51" d="100"/>
        </p:scale>
        <p:origin x="165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E3769F-FEF6-4706-AA89-D5C37F01201F}" type="datetimeFigureOut">
              <a:rPr lang="en-US" smtClean="0"/>
              <a:pPr/>
              <a:t>3/22/2022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0B830E-CA72-4892-A882-5C61680D707D}" type="slidenum">
              <a:rPr lang="en-US" smtClean="0"/>
              <a:pPr/>
              <a:t>‹#›</a:t>
            </a:fld>
            <a:endParaRPr lang="en-US"/>
          </a:p>
        </p:txBody>
      </p:sp>
    </p:spTree>
    <p:extLst>
      <p:ext uri="{BB962C8B-B14F-4D97-AF65-F5344CB8AC3E}">
        <p14:creationId xmlns:p14="http://schemas.microsoft.com/office/powerpoint/2010/main" val="299960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FC609F-B2C3-4262-99A4-8844E35C382A}" type="datetimeFigureOut">
              <a:rPr lang="en-US" smtClean="0"/>
              <a:pPr/>
              <a:t>3/22/2022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031C75-933F-42FE-8470-D407444B4FA5}" type="slidenum">
              <a:rPr lang="en-US" smtClean="0"/>
              <a:pPr/>
              <a:t>‹#›</a:t>
            </a:fld>
            <a:endParaRPr lang="en-US"/>
          </a:p>
        </p:txBody>
      </p:sp>
    </p:spTree>
    <p:extLst>
      <p:ext uri="{BB962C8B-B14F-4D97-AF65-F5344CB8AC3E}">
        <p14:creationId xmlns:p14="http://schemas.microsoft.com/office/powerpoint/2010/main" val="3353296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4" name="Slide Number Placeholder 3"/>
          <p:cNvSpPr>
            <a:spLocks noGrp="1"/>
          </p:cNvSpPr>
          <p:nvPr>
            <p:ph type="sldNum" sz="quarter" idx="5"/>
          </p:nvPr>
        </p:nvSpPr>
        <p:spPr/>
        <p:txBody>
          <a:bodyPr/>
          <a:lstStyle/>
          <a:p>
            <a:pPr>
              <a:defRPr/>
            </a:pPr>
            <a:fld id="{32C95689-3EB2-4397-929E-7B6A65A398F7}" type="slidenum">
              <a:rPr lang="en-US" smtClean="0"/>
              <a:pPr>
                <a:defRPr/>
              </a:pPr>
              <a:t>1</a:t>
            </a:fld>
            <a:endParaRPr lang="en-US" dirty="0"/>
          </a:p>
        </p:txBody>
      </p:sp>
    </p:spTree>
    <p:extLst>
      <p:ext uri="{BB962C8B-B14F-4D97-AF65-F5344CB8AC3E}">
        <p14:creationId xmlns:p14="http://schemas.microsoft.com/office/powerpoint/2010/main" val="2655725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3031C75-933F-42FE-8470-D407444B4FA5}" type="slidenum">
              <a:rPr lang="en-US" smtClean="0"/>
              <a:pPr/>
              <a:t>42</a:t>
            </a:fld>
            <a:endParaRPr lang="en-US"/>
          </a:p>
        </p:txBody>
      </p:sp>
    </p:spTree>
    <p:extLst>
      <p:ext uri="{BB962C8B-B14F-4D97-AF65-F5344CB8AC3E}">
        <p14:creationId xmlns:p14="http://schemas.microsoft.com/office/powerpoint/2010/main" val="336614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What’s the line related finding?</a:t>
            </a:r>
          </a:p>
        </p:txBody>
      </p:sp>
      <p:sp>
        <p:nvSpPr>
          <p:cNvPr id="4" name="Slide Number Placeholder 3"/>
          <p:cNvSpPr>
            <a:spLocks noGrp="1"/>
          </p:cNvSpPr>
          <p:nvPr>
            <p:ph type="sldNum" sz="quarter" idx="10"/>
          </p:nvPr>
        </p:nvSpPr>
        <p:spPr/>
        <p:txBody>
          <a:bodyPr/>
          <a:lstStyle/>
          <a:p>
            <a:fld id="{E3031C75-933F-42FE-8470-D407444B4FA5}" type="slidenum">
              <a:rPr lang="en-US" smtClean="0"/>
              <a:pPr/>
              <a:t>44</a:t>
            </a:fld>
            <a:endParaRPr lang="en-US"/>
          </a:p>
        </p:txBody>
      </p:sp>
    </p:spTree>
    <p:extLst>
      <p:ext uri="{BB962C8B-B14F-4D97-AF65-F5344CB8AC3E}">
        <p14:creationId xmlns:p14="http://schemas.microsoft.com/office/powerpoint/2010/main" val="25392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Demo: Review new securing device and this method as well.  </a:t>
            </a:r>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CFD4E4-A78F-47A7-9A4A-BB9890998FF1}" type="slidenum">
              <a:rPr lang="en-US" smtClean="0"/>
              <a:pPr/>
              <a:t>48</a:t>
            </a:fld>
            <a:endParaRPr lang="en-US"/>
          </a:p>
        </p:txBody>
      </p:sp>
    </p:spTree>
    <p:extLst>
      <p:ext uri="{BB962C8B-B14F-4D97-AF65-F5344CB8AC3E}">
        <p14:creationId xmlns:p14="http://schemas.microsoft.com/office/powerpoint/2010/main" val="242867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3031C75-933F-42FE-8470-D407444B4FA5}" type="slidenum">
              <a:rPr lang="en-US" smtClean="0"/>
              <a:pPr/>
              <a:t>7</a:t>
            </a:fld>
            <a:endParaRPr lang="en-US"/>
          </a:p>
        </p:txBody>
      </p:sp>
    </p:spTree>
    <p:extLst>
      <p:ext uri="{BB962C8B-B14F-4D97-AF65-F5344CB8AC3E}">
        <p14:creationId xmlns:p14="http://schemas.microsoft.com/office/powerpoint/2010/main" val="400978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3031C75-933F-42FE-8470-D407444B4FA5}" type="slidenum">
              <a:rPr lang="en-US" smtClean="0"/>
              <a:pPr/>
              <a:t>8</a:t>
            </a:fld>
            <a:endParaRPr lang="en-US"/>
          </a:p>
        </p:txBody>
      </p:sp>
    </p:spTree>
    <p:extLst>
      <p:ext uri="{BB962C8B-B14F-4D97-AF65-F5344CB8AC3E}">
        <p14:creationId xmlns:p14="http://schemas.microsoft.com/office/powerpoint/2010/main" val="366360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 arterial</a:t>
            </a:r>
            <a:r>
              <a:rPr lang="en-US" baseline="0" dirty="0"/>
              <a:t> vessels and 1 vein – vein is thin walled, in full term infant is about 2-3 cm in length and 4 – 5 cm in diameter, positioned at approx 12 o’clock.  From the umbilicus it passes </a:t>
            </a:r>
            <a:r>
              <a:rPr lang="en-US" baseline="0" dirty="0" err="1"/>
              <a:t>cephalad</a:t>
            </a:r>
            <a:r>
              <a:rPr lang="en-US" baseline="0" dirty="0"/>
              <a:t> and a little to the right –where it joins the left branch of the portal vein – sprouting off several large intra-hepatic branches distributed directly into liver tissue.</a:t>
            </a:r>
          </a:p>
          <a:p>
            <a:r>
              <a:rPr lang="en-US" baseline="0" dirty="0"/>
              <a:t>Arteries are smaller with thicker muscular walls, full term infant about 7 cm in length and 2 – 3 mm in diameter.  positioned approximately at 5 and 7 o’clock.  A catheter will pass into the ascending aorta via the internal iliac artery.  Occasionally it may pass into the femoral artery via the external iliac artery (which is not to be used and should be removed).  </a:t>
            </a:r>
            <a:endParaRPr lang="en-US" dirty="0"/>
          </a:p>
        </p:txBody>
      </p:sp>
      <p:sp>
        <p:nvSpPr>
          <p:cNvPr id="4" name="Slide Number Placeholder 3"/>
          <p:cNvSpPr>
            <a:spLocks noGrp="1"/>
          </p:cNvSpPr>
          <p:nvPr>
            <p:ph type="sldNum" sz="quarter" idx="10"/>
          </p:nvPr>
        </p:nvSpPr>
        <p:spPr/>
        <p:txBody>
          <a:bodyPr/>
          <a:lstStyle/>
          <a:p>
            <a:fld id="{E3031C75-933F-42FE-8470-D407444B4FA5}" type="slidenum">
              <a:rPr lang="en-US" smtClean="0"/>
              <a:pPr/>
              <a:t>9</a:t>
            </a:fld>
            <a:endParaRPr lang="en-US"/>
          </a:p>
        </p:txBody>
      </p:sp>
    </p:spTree>
    <p:extLst>
      <p:ext uri="{BB962C8B-B14F-4D97-AF65-F5344CB8AC3E}">
        <p14:creationId xmlns:p14="http://schemas.microsoft.com/office/powerpoint/2010/main" val="3876668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the umbilicus, it passes </a:t>
            </a:r>
            <a:r>
              <a:rPr lang="en-US" sz="1200" kern="1200" dirty="0" err="1">
                <a:solidFill>
                  <a:schemeClr val="tx1"/>
                </a:solidFill>
                <a:latin typeface="+mn-lt"/>
                <a:ea typeface="+mn-ea"/>
                <a:cs typeface="+mn-cs"/>
              </a:rPr>
              <a:t>cephalad</a:t>
            </a:r>
            <a:r>
              <a:rPr lang="en-US" sz="1200" kern="1200" dirty="0">
                <a:solidFill>
                  <a:schemeClr val="tx1"/>
                </a:solidFill>
                <a:latin typeface="+mn-lt"/>
                <a:ea typeface="+mn-ea"/>
                <a:cs typeface="+mn-cs"/>
              </a:rPr>
              <a:t> and a little to the right, where it joins the left branch of the portal vein after giving off several large intra-hepatic branches that are distributed directly to the liver tissue</a:t>
            </a:r>
            <a:endParaRPr lang="en-CA" sz="1200" kern="120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3031C75-933F-42FE-8470-D407444B4FA5}" type="slidenum">
              <a:rPr lang="en-US" smtClean="0"/>
              <a:pPr/>
              <a:t>11</a:t>
            </a:fld>
            <a:endParaRPr lang="en-US"/>
          </a:p>
        </p:txBody>
      </p:sp>
    </p:spTree>
    <p:extLst>
      <p:ext uri="{BB962C8B-B14F-4D97-AF65-F5344CB8AC3E}">
        <p14:creationId xmlns:p14="http://schemas.microsoft.com/office/powerpoint/2010/main" val="226251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A catheter introduced into the umbilical artery will usually pass into the ascending aorta from the internal iliac artery.  Occasionally, it may pass into the femoral artery via the external iliac artery, which becomes an unsuitable site for blood sampling, pressure monitoring, or infusion and should be removed.  </a:t>
            </a:r>
            <a:endParaRPr lang="en-CA" dirty="0"/>
          </a:p>
        </p:txBody>
      </p:sp>
      <p:sp>
        <p:nvSpPr>
          <p:cNvPr id="4" name="Slide Number Placeholder 3"/>
          <p:cNvSpPr>
            <a:spLocks noGrp="1"/>
          </p:cNvSpPr>
          <p:nvPr>
            <p:ph type="sldNum" sz="quarter" idx="10"/>
          </p:nvPr>
        </p:nvSpPr>
        <p:spPr/>
        <p:txBody>
          <a:bodyPr/>
          <a:lstStyle/>
          <a:p>
            <a:fld id="{E3031C75-933F-42FE-8470-D407444B4FA5}" type="slidenum">
              <a:rPr lang="en-US" smtClean="0"/>
              <a:pPr/>
              <a:t>14</a:t>
            </a:fld>
            <a:endParaRPr lang="en-US"/>
          </a:p>
        </p:txBody>
      </p:sp>
    </p:spTree>
    <p:extLst>
      <p:ext uri="{BB962C8B-B14F-4D97-AF65-F5344CB8AC3E}">
        <p14:creationId xmlns:p14="http://schemas.microsoft.com/office/powerpoint/2010/main" val="51388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Shape 932"/>
          <p:cNvSpPr>
            <a:spLocks noGrp="1" noRot="1" noChangeAspect="1"/>
          </p:cNvSpPr>
          <p:nvPr>
            <p:ph type="sldImg"/>
          </p:nvPr>
        </p:nvSpPr>
        <p:spPr>
          <a:prstGeom prst="rect">
            <a:avLst/>
          </a:prstGeom>
        </p:spPr>
        <p:txBody>
          <a:bodyPr/>
          <a:lstStyle/>
          <a:p>
            <a:endParaRPr/>
          </a:p>
        </p:txBody>
      </p:sp>
      <p:sp>
        <p:nvSpPr>
          <p:cNvPr id="933" name="Shape 933"/>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What’s the line related finding?</a:t>
            </a:r>
          </a:p>
        </p:txBody>
      </p:sp>
    </p:spTree>
    <p:extLst>
      <p:ext uri="{BB962C8B-B14F-4D97-AF65-F5344CB8AC3E}">
        <p14:creationId xmlns:p14="http://schemas.microsoft.com/office/powerpoint/2010/main" val="3822020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prstGeom prst="rect">
            <a:avLst/>
          </a:prstGeom>
        </p:spPr>
        <p:txBody>
          <a:bodyPr/>
          <a:lstStyle/>
          <a:p>
            <a:endParaRPr dirty="0"/>
          </a:p>
        </p:txBody>
      </p:sp>
      <p:sp>
        <p:nvSpPr>
          <p:cNvPr id="964" name="Shape 96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defRPr>
                <a:latin typeface="Calibri"/>
                <a:ea typeface="Calibri"/>
                <a:cs typeface="Calibri"/>
                <a:sym typeface="Calibri"/>
              </a:defRPr>
            </a:pPr>
            <a:r>
              <a:rPr dirty="0">
                <a:latin typeface="Arial"/>
                <a:ea typeface="Arial"/>
                <a:cs typeface="Arial"/>
                <a:sym typeface="Arial"/>
              </a:rPr>
              <a:t>Moderate RDS, UVC high</a:t>
            </a:r>
          </a:p>
        </p:txBody>
      </p:sp>
    </p:spTree>
    <p:extLst>
      <p:ext uri="{BB962C8B-B14F-4D97-AF65-F5344CB8AC3E}">
        <p14:creationId xmlns:p14="http://schemas.microsoft.com/office/powerpoint/2010/main" val="995329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Demo/Station:  Have sterile field site – and required supplies that are required for procedure and review the steps in terms of preparation /”assistance’s” role</a:t>
            </a:r>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C84E53-FD7B-4803-8524-547D7284F319}" type="slidenum">
              <a:rPr lang="en-US" smtClean="0"/>
              <a:pPr/>
              <a:t>34</a:t>
            </a:fld>
            <a:endParaRPr lang="en-US"/>
          </a:p>
        </p:txBody>
      </p:sp>
    </p:spTree>
    <p:extLst>
      <p:ext uri="{BB962C8B-B14F-4D97-AF65-F5344CB8AC3E}">
        <p14:creationId xmlns:p14="http://schemas.microsoft.com/office/powerpoint/2010/main" val="311231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813FE0-D9F2-45B7-ACE4-3EDB40EF4974}" type="datetime1">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E2BED-EE4A-4082-A244-7A42940848C2}" type="datetime1">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96E15-FC8E-4364-8556-65ACF57689A1}" type="datetime1">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827940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B9D4E-0FF1-4513-A154-8B7EB8D69537}" type="datetime1">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C612-5ECB-43AC-8AD6-218C28B122B6}" type="datetime1">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E6AA57-74FD-4899-80F7-31491AA92B43}" type="datetime1">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0E9915-E882-4B63-B8B2-B21592066F2A}" type="datetime1">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3DC48E-5D94-4530-9639-C4565B5EC091}" type="datetime1">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0BD47-2CB6-4D2F-A462-AF07B2010FE7}" type="datetime1">
              <a:rPr lang="en-US" smtClean="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B56A1-D9F8-4C0C-B733-3CC1DE28B178}" type="datetime1">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8FB150-DEB4-409B-83A8-01F5C6E225E3}" type="datetime1">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318C0-59A2-44EF-9458-DC4BA761A1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3C56E-A0FC-4E38-AB2D-0D557E35A9D7}" type="datetime1">
              <a:rPr lang="en-US" smtClean="0"/>
              <a:t>3/22/2022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318C0-59A2-44EF-9458-DC4BA761A1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http://ovidsp.tx.ovid.com/FullTextService/CT%7b06b9ee1beed59419b072b0428c4dfb18559636204cf7b4e49868b5f6825c7052d627d483d5c2ff962832edb63d2299bb%7d/DA5C28FF4.gi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ovidsp.tx.ovid.com/FullTextService/CT%7b06b9ee1beed59419b072b0428c4dfb18559636204cf7b4e49868b5f6825c705251270df461142ab300633ce21adcdcdb%7d/DA5C28FF5.gif"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a/imgres?imgurl=http://www.kendall-ltp.com/imageServer.aspx?contentID=9238&amp;contenttype=image/jpeg&amp;imgrefurl=http://www.kendall-ltp.com/kendall-ltp/pagebuilder.aspx?webPageID=0&amp;topicID=146822&amp;xsl=xsl/productPagePrint.xsl&amp;usg=__VadcZwa_2ZTp4FOISU61L2Qqe2A=&amp;h=250&amp;w=250&amp;sz=28&amp;hl=en&amp;start=3&amp;zoom=1&amp;itbs=1&amp;tbnid=u5_NNuqjrZwwlM:&amp;tbnh=111&amp;tbnw=111&amp;prev=/search?q=umbilical+line+catheters&amp;hl=en&amp;sa=G&amp;biw=1260&amp;bih=866&amp;gbv=2&amp;tbm=isch&amp;ei=3LsITr3qF6Xe0QHMtNnTCw"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http://ovidsp.tx.ovid.com/FullTextService/CT%7b06b9ee1beed59419b072b0428c4dfb18559636204cf7b4e49868b5f6825c7052d627d483d5c2ff962832edb63d2299bb%7d/DA5C28FF4.gi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jpg"/><Relationship Id="rId5" Type="http://schemas.openxmlformats.org/officeDocument/2006/relationships/image" Target="../media/image40.e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http://ovidsp.tx.ovid.com/FullTextService/CT%7b06b9ee1beed59419b072b0428c4dfb18559636204cf7b4e49868b5f6825c7052d627d483d5c2ff962832edb63d2299bb%7d/DA5C28FF4.gif" TargetMode="Externa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87575"/>
            <a:ext cx="7772400" cy="1774825"/>
          </a:xfrm>
        </p:spPr>
        <p:txBody>
          <a:bodyPr rtlCol="0">
            <a:normAutofit fontScale="90000"/>
          </a:bodyPr>
          <a:lstStyle/>
          <a:p>
            <a:pPr>
              <a:defRPr/>
            </a:pPr>
            <a:r>
              <a:rPr lang="en-US" sz="4000" b="1" dirty="0">
                <a:solidFill>
                  <a:srgbClr val="0404BC"/>
                </a:solidFill>
                <a:effectLst>
                  <a:outerShdw blurRad="38100" dist="38100" dir="2700000" algn="tl">
                    <a:srgbClr val="000000">
                      <a:alpha val="43137"/>
                    </a:srgbClr>
                  </a:outerShdw>
                </a:effectLst>
                <a:cs typeface="Arial" pitchFamily="34" charset="0"/>
              </a:rPr>
              <a:t>Neo</a:t>
            </a:r>
            <a:r>
              <a:rPr lang="en-US" sz="4000" b="1" dirty="0">
                <a:solidFill>
                  <a:schemeClr val="tx2"/>
                </a:solidFill>
                <a:cs typeface="Arial" pitchFamily="34" charset="0"/>
              </a:rPr>
              <a:t>natology </a:t>
            </a:r>
            <a:r>
              <a:rPr lang="en-US" sz="4000" b="1" dirty="0">
                <a:solidFill>
                  <a:srgbClr val="0404BC"/>
                </a:solidFill>
                <a:effectLst>
                  <a:outerShdw blurRad="38100" dist="38100" dir="2700000" algn="tl">
                    <a:srgbClr val="000000">
                      <a:alpha val="43137"/>
                    </a:srgbClr>
                  </a:outerShdw>
                </a:effectLst>
                <a:cs typeface="Arial" pitchFamily="34" charset="0"/>
              </a:rPr>
              <a:t>Pro</a:t>
            </a:r>
            <a:r>
              <a:rPr lang="en-US" sz="4000" b="1" dirty="0">
                <a:solidFill>
                  <a:schemeClr val="tx2"/>
                </a:solidFill>
                <a:cs typeface="Arial" pitchFamily="34" charset="0"/>
              </a:rPr>
              <a:t>cedure </a:t>
            </a:r>
            <a:r>
              <a:rPr lang="en-US" sz="4000" b="1" dirty="0">
                <a:solidFill>
                  <a:srgbClr val="0404BC"/>
                </a:solidFill>
                <a:effectLst>
                  <a:outerShdw blurRad="38100" dist="38100" dir="2700000" algn="tl">
                    <a:srgbClr val="000000">
                      <a:alpha val="43137"/>
                    </a:srgbClr>
                  </a:outerShdw>
                </a:effectLst>
                <a:cs typeface="Arial" pitchFamily="34" charset="0"/>
              </a:rPr>
              <a:t>S</a:t>
            </a:r>
            <a:r>
              <a:rPr lang="en-US" sz="4000" b="1" dirty="0">
                <a:solidFill>
                  <a:schemeClr val="tx2"/>
                </a:solidFill>
                <a:cs typeface="Arial" pitchFamily="34" charset="0"/>
              </a:rPr>
              <a:t>tandardization to Improve Safety</a:t>
            </a:r>
            <a:br>
              <a:rPr lang="en-US" sz="4000" b="1" dirty="0">
                <a:solidFill>
                  <a:schemeClr val="tx2"/>
                </a:solidFill>
                <a:cs typeface="Arial" pitchFamily="34" charset="0"/>
              </a:rPr>
            </a:br>
            <a:r>
              <a:rPr lang="en-US" sz="4000" b="1" dirty="0">
                <a:solidFill>
                  <a:srgbClr val="0404BC"/>
                </a:solidFill>
                <a:effectLst>
                  <a:outerShdw blurRad="38100" dist="38100" dir="2700000" algn="tl">
                    <a:srgbClr val="000000">
                      <a:alpha val="43137"/>
                    </a:srgbClr>
                  </a:outerShdw>
                </a:effectLst>
                <a:cs typeface="Arial" pitchFamily="34" charset="0"/>
              </a:rPr>
              <a:t>NEOPROS</a:t>
            </a:r>
            <a:r>
              <a:rPr lang="en-US" sz="4000" b="1" dirty="0">
                <a:solidFill>
                  <a:schemeClr val="tx2"/>
                </a:solidFill>
                <a:cs typeface="Arial" pitchFamily="34" charset="0"/>
              </a:rPr>
              <a:t> Project: modified for ACTS </a:t>
            </a:r>
            <a:endParaRPr lang="en-US" b="1" dirty="0">
              <a:ln w="5000" cmpd="sng">
                <a:solidFill>
                  <a:schemeClr val="tx1"/>
                </a:solidFill>
                <a:prstDash val="solid"/>
              </a:ln>
              <a:solidFill>
                <a:schemeClr val="tx2"/>
              </a:solidFill>
              <a:latin typeface="+mn-lt"/>
              <a:cs typeface="Arial" pitchFamily="34" charset="0"/>
            </a:endParaRPr>
          </a:p>
        </p:txBody>
      </p:sp>
      <p:sp>
        <p:nvSpPr>
          <p:cNvPr id="13315" name="Subtitle 2"/>
          <p:cNvSpPr>
            <a:spLocks noGrp="1"/>
          </p:cNvSpPr>
          <p:nvPr>
            <p:ph type="subTitle" idx="1"/>
          </p:nvPr>
        </p:nvSpPr>
        <p:spPr>
          <a:xfrm>
            <a:off x="1066800" y="4038600"/>
            <a:ext cx="7391400" cy="1295400"/>
          </a:xfrm>
        </p:spPr>
        <p:txBody>
          <a:bodyPr>
            <a:noAutofit/>
          </a:bodyPr>
          <a:lstStyle/>
          <a:p>
            <a:pPr>
              <a:lnSpc>
                <a:spcPct val="120000"/>
              </a:lnSpc>
            </a:pPr>
            <a:r>
              <a:rPr lang="en-US" sz="2800" i="1" dirty="0">
                <a:solidFill>
                  <a:srgbClr val="0404BC"/>
                </a:solidFill>
              </a:rPr>
              <a:t>Joint Neonatology Education Program </a:t>
            </a:r>
          </a:p>
          <a:p>
            <a:pPr>
              <a:lnSpc>
                <a:spcPct val="120000"/>
              </a:lnSpc>
            </a:pPr>
            <a:r>
              <a:rPr lang="en-US" sz="2800" dirty="0">
                <a:solidFill>
                  <a:srgbClr val="0404BC"/>
                </a:solidFill>
              </a:rPr>
              <a:t>Department of Paediatrics, University of Toronto</a:t>
            </a:r>
            <a:endParaRPr lang="en-US" sz="2800" dirty="0">
              <a:solidFill>
                <a:srgbClr val="0404BC"/>
              </a:solidFill>
              <a:latin typeface="+mn-lt"/>
            </a:endParaRPr>
          </a:p>
          <a:p>
            <a:pPr eaLnBrk="1" hangingPunct="1"/>
            <a:endParaRPr lang="en-US" sz="2400" dirty="0">
              <a:solidFill>
                <a:srgbClr val="0404BC"/>
              </a:solidFill>
            </a:endParaRPr>
          </a:p>
        </p:txBody>
      </p:sp>
      <p:pic>
        <p:nvPicPr>
          <p:cNvPr id="13317" name="Picture 8" descr="sick kids logo"/>
          <p:cNvPicPr>
            <a:picLocks noChangeAspect="1" noChangeArrowheads="1"/>
          </p:cNvPicPr>
          <p:nvPr/>
        </p:nvPicPr>
        <p:blipFill>
          <a:blip r:embed="rId3" cstate="print"/>
          <a:srcRect/>
          <a:stretch>
            <a:fillRect/>
          </a:stretch>
        </p:blipFill>
        <p:spPr bwMode="auto">
          <a:xfrm>
            <a:off x="496888" y="5334000"/>
            <a:ext cx="1408112" cy="685800"/>
          </a:xfrm>
          <a:prstGeom prst="rect">
            <a:avLst/>
          </a:prstGeom>
          <a:noFill/>
          <a:ln w="9525">
            <a:noFill/>
            <a:miter lim="800000"/>
            <a:headEnd/>
            <a:tailEnd/>
          </a:ln>
        </p:spPr>
      </p:pic>
      <p:pic>
        <p:nvPicPr>
          <p:cNvPr id="13318" name="Picture 19" descr="UofT_crest_fullcolor_vert [Converted]"/>
          <p:cNvPicPr>
            <a:picLocks noChangeAspect="1" noChangeArrowheads="1"/>
          </p:cNvPicPr>
          <p:nvPr/>
        </p:nvPicPr>
        <p:blipFill>
          <a:blip r:embed="rId4" cstate="print"/>
          <a:srcRect/>
          <a:stretch>
            <a:fillRect/>
          </a:stretch>
        </p:blipFill>
        <p:spPr bwMode="auto">
          <a:xfrm>
            <a:off x="7081838" y="5334000"/>
            <a:ext cx="1833562" cy="711200"/>
          </a:xfrm>
          <a:prstGeom prst="rect">
            <a:avLst/>
          </a:prstGeom>
          <a:noFill/>
          <a:ln w="9525">
            <a:noFill/>
            <a:miter lim="800000"/>
            <a:headEnd/>
            <a:tailEnd/>
          </a:ln>
        </p:spPr>
      </p:pic>
      <p:pic>
        <p:nvPicPr>
          <p:cNvPr id="13319" name="Picture 7"/>
          <p:cNvPicPr>
            <a:picLocks noChangeAspect="1" noChangeArrowheads="1"/>
          </p:cNvPicPr>
          <p:nvPr/>
        </p:nvPicPr>
        <p:blipFill>
          <a:blip r:embed="rId5" cstate="print"/>
          <a:srcRect/>
          <a:stretch>
            <a:fillRect/>
          </a:stretch>
        </p:blipFill>
        <p:spPr bwMode="auto">
          <a:xfrm>
            <a:off x="1981200" y="5334000"/>
            <a:ext cx="2609850" cy="663575"/>
          </a:xfrm>
          <a:prstGeom prst="rect">
            <a:avLst/>
          </a:prstGeom>
          <a:noFill/>
          <a:ln w="9525">
            <a:noFill/>
            <a:miter lim="800000"/>
            <a:headEnd/>
            <a:tailEnd/>
          </a:ln>
        </p:spPr>
      </p:pic>
      <p:pic>
        <p:nvPicPr>
          <p:cNvPr id="13320" name="Picture 7" descr="Sunnybrook_Logo.png"/>
          <p:cNvPicPr>
            <a:picLocks noChangeAspect="1"/>
          </p:cNvPicPr>
          <p:nvPr/>
        </p:nvPicPr>
        <p:blipFill>
          <a:blip r:embed="rId6" cstate="print"/>
          <a:srcRect/>
          <a:stretch>
            <a:fillRect/>
          </a:stretch>
        </p:blipFill>
        <p:spPr bwMode="auto">
          <a:xfrm>
            <a:off x="4572000" y="5334000"/>
            <a:ext cx="2438400" cy="693737"/>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67FA919E-63CB-4578-A96D-FD4D4C14A1EE}" type="datetime1">
              <a:rPr lang="en-US" smtClean="0"/>
              <a:t>3/22/2022</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dentification of the umbilical artery."/>
          <p:cNvPicPr>
            <a:picLocks noGrp="1" noChangeAspect="1" noChangeArrowheads="1"/>
          </p:cNvPicPr>
          <p:nvPr>
            <p:ph sz="half" idx="4294967295"/>
          </p:nvPr>
        </p:nvPicPr>
        <p:blipFill>
          <a:blip r:embed="rId2" cstate="print"/>
          <a:srcRect l="45714" t="49406" r="30613" b="22503"/>
          <a:stretch>
            <a:fillRect/>
          </a:stretch>
        </p:blipFill>
        <p:spPr bwMode="auto">
          <a:xfrm>
            <a:off x="5486400" y="304800"/>
            <a:ext cx="2744787" cy="2055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Identification of the umbilical artery."/>
          <p:cNvPicPr>
            <a:picLocks noChangeAspect="1" noChangeArrowheads="1"/>
          </p:cNvPicPr>
          <p:nvPr/>
        </p:nvPicPr>
        <p:blipFill>
          <a:blip r:embed="rId2" cstate="print"/>
          <a:srcRect l="48163" t="50485" r="32245" b="22330"/>
          <a:stretch>
            <a:fillRect/>
          </a:stretch>
        </p:blipFill>
        <p:spPr bwMode="auto">
          <a:xfrm>
            <a:off x="1905000" y="304800"/>
            <a:ext cx="2486025"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276600" y="195530"/>
            <a:ext cx="685800" cy="381000"/>
          </a:xfrm>
          <a:prstGeom prst="rect">
            <a:avLst/>
          </a:prstGeom>
          <a:noFill/>
        </p:spPr>
        <p:txBody>
          <a:bodyPr wrap="square" rtlCol="0">
            <a:spAutoFit/>
          </a:bodyPr>
          <a:lstStyle/>
          <a:p>
            <a:pPr algn="r"/>
            <a:r>
              <a:rPr lang="en-CA" b="1" dirty="0">
                <a:solidFill>
                  <a:srgbClr val="FFFF00"/>
                </a:solidFill>
              </a:rPr>
              <a:t>Vein</a:t>
            </a:r>
          </a:p>
        </p:txBody>
      </p:sp>
      <p:cxnSp>
        <p:nvCxnSpPr>
          <p:cNvPr id="8" name="Straight Arrow Connector 7"/>
          <p:cNvCxnSpPr/>
          <p:nvPr/>
        </p:nvCxnSpPr>
        <p:spPr>
          <a:xfrm rot="5400000">
            <a:off x="3200400" y="457200"/>
            <a:ext cx="30480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77000" y="304800"/>
            <a:ext cx="1066800" cy="369332"/>
          </a:xfrm>
          <a:prstGeom prst="rect">
            <a:avLst/>
          </a:prstGeom>
          <a:noFill/>
        </p:spPr>
        <p:txBody>
          <a:bodyPr wrap="square" rtlCol="0">
            <a:spAutoFit/>
          </a:bodyPr>
          <a:lstStyle/>
          <a:p>
            <a:r>
              <a:rPr lang="en-CA" b="1" dirty="0">
                <a:solidFill>
                  <a:srgbClr val="FFFF00"/>
                </a:solidFill>
              </a:rPr>
              <a:t>Arteries</a:t>
            </a:r>
          </a:p>
        </p:txBody>
      </p:sp>
      <p:cxnSp>
        <p:nvCxnSpPr>
          <p:cNvPr id="11" name="Straight Arrow Connector 10"/>
          <p:cNvCxnSpPr/>
          <p:nvPr/>
        </p:nvCxnSpPr>
        <p:spPr>
          <a:xfrm rot="16200000" flipH="1">
            <a:off x="6629797" y="990997"/>
            <a:ext cx="533400" cy="7540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58000" y="685800"/>
            <a:ext cx="4572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4495800" y="2514601"/>
            <a:ext cx="4038600" cy="4038600"/>
          </a:xfrm>
          <a:prstGeom prst="rect">
            <a:avLst/>
          </a:prstGeom>
        </p:spPr>
        <p:txBody>
          <a:bodyPr vert="horz" lIns="91440" tIns="45720" rIns="91440" bIns="45720" rtlCol="0">
            <a:noAutofit/>
          </a:bodyPr>
          <a:lstStyle/>
          <a:p>
            <a:pPr lvl="0" indent="-347472">
              <a:buFont typeface="Arial" pitchFamily="34" charset="0"/>
              <a:buChar char="•"/>
            </a:pPr>
            <a:br>
              <a:rPr lang="en-US" sz="2400" dirty="0">
                <a:cs typeface="Arial" pitchFamily="34" charset="0"/>
              </a:rPr>
            </a:br>
            <a:endParaRPr lang="en-US" sz="2400" dirty="0">
              <a:cs typeface="Arial" pitchFamily="34" charset="0"/>
            </a:endParaRPr>
          </a:p>
        </p:txBody>
      </p:sp>
      <p:graphicFrame>
        <p:nvGraphicFramePr>
          <p:cNvPr id="14" name="Table 13"/>
          <p:cNvGraphicFramePr>
            <a:graphicFrameLocks noGrp="1"/>
          </p:cNvGraphicFramePr>
          <p:nvPr/>
        </p:nvGraphicFramePr>
        <p:xfrm>
          <a:off x="685800" y="2514600"/>
          <a:ext cx="8001000" cy="420624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370840">
                <a:tc>
                  <a:txBody>
                    <a:bodyPr/>
                    <a:lstStyle/>
                    <a:p>
                      <a:pPr algn="ctr"/>
                      <a:r>
                        <a:rPr lang="en-CA" sz="2400" dirty="0"/>
                        <a:t>Umbilical</a:t>
                      </a:r>
                      <a:r>
                        <a:rPr lang="en-CA" sz="2400" baseline="0" dirty="0"/>
                        <a:t> Vein</a:t>
                      </a:r>
                      <a:endParaRPr lang="en-CA" sz="2400" dirty="0"/>
                    </a:p>
                  </a:txBody>
                  <a:tcPr/>
                </a:tc>
                <a:tc>
                  <a:txBody>
                    <a:bodyPr/>
                    <a:lstStyle/>
                    <a:p>
                      <a:pPr algn="ctr"/>
                      <a:r>
                        <a:rPr lang="en-CA" sz="2400" dirty="0"/>
                        <a:t>Umbilical Artery</a:t>
                      </a:r>
                    </a:p>
                  </a:txBody>
                  <a:tcPr/>
                </a:tc>
                <a:extLst>
                  <a:ext uri="{0D108BD9-81ED-4DB2-BD59-A6C34878D82A}">
                    <a16:rowId xmlns:a16="http://schemas.microsoft.com/office/drawing/2014/main" val="10000"/>
                  </a:ext>
                </a:extLst>
              </a:tr>
              <a:tr h="391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cs typeface="Arial" pitchFamily="34" charset="0"/>
                        </a:rPr>
                        <a:t>One vein</a:t>
                      </a:r>
                      <a:endParaRPr lang="en-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cs typeface="Arial" pitchFamily="34" charset="0"/>
                        </a:rPr>
                        <a:t>Two arteries</a:t>
                      </a:r>
                      <a:endParaRPr lang="en-CA" sz="2400" dirty="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cs typeface="Arial" pitchFamily="34" charset="0"/>
                        </a:rPr>
                        <a:t>Thin-walled vessel</a:t>
                      </a:r>
                      <a:endParaRPr lang="en-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cs typeface="Arial" pitchFamily="34" charset="0"/>
                        </a:rPr>
                        <a:t>Thicker muscular walls</a:t>
                      </a:r>
                      <a:endParaRPr lang="en-CA" sz="2400"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cs typeface="Arial" pitchFamily="34" charset="0"/>
                        </a:rPr>
                        <a:t>Larger and less round than umbilical arteries</a:t>
                      </a:r>
                      <a:endParaRPr lang="en-CA" sz="2400" dirty="0"/>
                    </a:p>
                  </a:txBody>
                  <a:tcPr/>
                </a:tc>
                <a:tc>
                  <a:txBody>
                    <a:bodyPr/>
                    <a:lstStyle/>
                    <a:p>
                      <a:r>
                        <a:rPr lang="en-US" sz="2400" dirty="0">
                          <a:cs typeface="Arial" pitchFamily="34" charset="0"/>
                        </a:rPr>
                        <a:t>Smaller</a:t>
                      </a:r>
                      <a:endParaRPr lang="en-CA" sz="2400" dirty="0"/>
                    </a:p>
                  </a:txBody>
                  <a:tcPr/>
                </a:tc>
                <a:extLst>
                  <a:ext uri="{0D108BD9-81ED-4DB2-BD59-A6C34878D82A}">
                    <a16:rowId xmlns:a16="http://schemas.microsoft.com/office/drawing/2014/main" val="10003"/>
                  </a:ext>
                </a:extLst>
              </a:tr>
              <a:tr h="370840">
                <a:tc>
                  <a:txBody>
                    <a:bodyPr/>
                    <a:lstStyle/>
                    <a:p>
                      <a:pPr lvl="0"/>
                      <a:r>
                        <a:rPr lang="en-US" sz="2400" dirty="0">
                          <a:cs typeface="Arial" pitchFamily="34" charset="0"/>
                        </a:rPr>
                        <a:t>In a full-term infant: </a:t>
                      </a:r>
                    </a:p>
                    <a:p>
                      <a:pPr lvl="0">
                        <a:buNone/>
                      </a:pPr>
                      <a:r>
                        <a:rPr lang="en-US" sz="2400" dirty="0">
                          <a:cs typeface="Arial" pitchFamily="34" charset="0"/>
                        </a:rPr>
                        <a:t>~ 2 to 3 cm in length</a:t>
                      </a:r>
                      <a:br>
                        <a:rPr lang="en-US" sz="2400" dirty="0">
                          <a:cs typeface="Arial" pitchFamily="34" charset="0"/>
                        </a:rPr>
                      </a:br>
                      <a:r>
                        <a:rPr lang="en-US" sz="2400" dirty="0">
                          <a:cs typeface="Arial" pitchFamily="34" charset="0"/>
                        </a:rPr>
                        <a:t> 4 to 5 mm in diameter</a:t>
                      </a:r>
                      <a:endParaRPr lang="en-CA" sz="2400" dirty="0"/>
                    </a:p>
                  </a:txBody>
                  <a:tcPr/>
                </a:tc>
                <a:tc>
                  <a:txBody>
                    <a:bodyPr/>
                    <a:lstStyle/>
                    <a:p>
                      <a:pPr lvl="0" indent="-347472">
                        <a:buFont typeface="Arial" pitchFamily="34" charset="0"/>
                        <a:buNone/>
                      </a:pPr>
                      <a:r>
                        <a:rPr lang="en-US" sz="2400" dirty="0">
                          <a:cs typeface="Arial" pitchFamily="34" charset="0"/>
                        </a:rPr>
                        <a:t>In a full-term infant</a:t>
                      </a:r>
                    </a:p>
                    <a:p>
                      <a:pPr lvl="0" indent="-347472"/>
                      <a:r>
                        <a:rPr lang="en-US" sz="2400" dirty="0">
                          <a:cs typeface="Arial" pitchFamily="34" charset="0"/>
                        </a:rPr>
                        <a:t>~7 cm in length</a:t>
                      </a:r>
                    </a:p>
                    <a:p>
                      <a:pPr lvl="0" indent="-347472"/>
                      <a:r>
                        <a:rPr lang="en-US" sz="2400" dirty="0">
                          <a:cs typeface="Arial" pitchFamily="34" charset="0"/>
                        </a:rPr>
                        <a:t>2 to 3 mm in diameter</a:t>
                      </a:r>
                      <a:endParaRPr lang="en-CA" sz="2400" dirty="0"/>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cs typeface="Arial" pitchFamily="34" charset="0"/>
                        </a:rPr>
                        <a:t>Located close to periphery of umbilical stump at ~12-o’clock</a:t>
                      </a:r>
                      <a:endParaRPr lang="en-CA" sz="2400" dirty="0"/>
                    </a:p>
                  </a:txBody>
                  <a:tcPr/>
                </a:tc>
                <a:tc>
                  <a:txBody>
                    <a:bodyPr/>
                    <a:lstStyle/>
                    <a:p>
                      <a:endParaRPr lang="en-CA" sz="2400" dirty="0"/>
                    </a:p>
                  </a:txBody>
                  <a:tcPr/>
                </a:tc>
                <a:extLst>
                  <a:ext uri="{0D108BD9-81ED-4DB2-BD59-A6C34878D82A}">
                    <a16:rowId xmlns:a16="http://schemas.microsoft.com/office/drawing/2014/main" val="10005"/>
                  </a:ext>
                </a:extLst>
              </a:tr>
            </a:tbl>
          </a:graphicData>
        </a:graphic>
      </p:graphicFrame>
      <p:sp>
        <p:nvSpPr>
          <p:cNvPr id="15" name="Date Placeholder 14"/>
          <p:cNvSpPr>
            <a:spLocks noGrp="1"/>
          </p:cNvSpPr>
          <p:nvPr>
            <p:ph type="dt" sz="half" idx="10"/>
          </p:nvPr>
        </p:nvSpPr>
        <p:spPr/>
        <p:txBody>
          <a:bodyPr/>
          <a:lstStyle/>
          <a:p>
            <a:fld id="{58B6BBB3-40E6-46CB-868B-7B4EE3C9DF4F}" type="datetime1">
              <a:rPr lang="en-US" smtClean="0"/>
              <a:t>3/22/2022</a:t>
            </a:fld>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solidFill>
                  <a:srgbClr val="0404BC"/>
                </a:solidFill>
                <a:latin typeface="+mn-lt"/>
                <a:cs typeface="Arial" pitchFamily="34" charset="0"/>
              </a:rPr>
              <a:t>Course of Umbilical Vein</a:t>
            </a:r>
          </a:p>
        </p:txBody>
      </p:sp>
      <p:pic>
        <p:nvPicPr>
          <p:cNvPr id="6" name="Content Placeholder 5"/>
          <p:cNvPicPr>
            <a:picLocks noGrp="1"/>
          </p:cNvPicPr>
          <p:nvPr>
            <p:ph idx="1"/>
          </p:nvPr>
        </p:nvPicPr>
        <p:blipFill>
          <a:blip r:embed="rId3" cstate="print">
            <a:lum bright="2000"/>
          </a:blip>
          <a:srcRect/>
          <a:stretch>
            <a:fillRect/>
          </a:stretch>
        </p:blipFill>
        <p:spPr bwMode="auto">
          <a:xfrm>
            <a:off x="4800600" y="1600200"/>
            <a:ext cx="38862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7" descr="uvc path"/>
          <p:cNvPicPr>
            <a:picLocks noChangeAspect="1" noChangeArrowheads="1"/>
          </p:cNvPicPr>
          <p:nvPr/>
        </p:nvPicPr>
        <p:blipFill>
          <a:blip r:embed="rId4" cstate="print">
            <a:lum bright="2000" contrast="2000"/>
          </a:blip>
          <a:srcRect/>
          <a:stretch>
            <a:fillRect/>
          </a:stretch>
        </p:blipFill>
        <p:spPr bwMode="auto">
          <a:xfrm>
            <a:off x="533400" y="1600200"/>
            <a:ext cx="3971925"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5791200" y="6248400"/>
            <a:ext cx="2047740" cy="307777"/>
          </a:xfrm>
          <a:prstGeom prst="rect">
            <a:avLst/>
          </a:prstGeom>
        </p:spPr>
        <p:txBody>
          <a:bodyPr wrap="none">
            <a:spAutoFit/>
          </a:bodyPr>
          <a:lstStyle/>
          <a:p>
            <a:r>
              <a:rPr lang="en-US" sz="1400" dirty="0"/>
              <a:t>AJR 2003; 180:1147-1153</a:t>
            </a:r>
            <a:endParaRPr lang="en-CA" sz="1400" dirty="0"/>
          </a:p>
        </p:txBody>
      </p:sp>
      <p:sp>
        <p:nvSpPr>
          <p:cNvPr id="3075" name="Rectangle 3"/>
          <p:cNvSpPr>
            <a:spLocks noChangeArrowheads="1"/>
          </p:cNvSpPr>
          <p:nvPr/>
        </p:nvSpPr>
        <p:spPr bwMode="auto">
          <a:xfrm>
            <a:off x="1447800" y="6248400"/>
            <a:ext cx="304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ea typeface="Calibri" pitchFamily="34" charset="0"/>
                <a:cs typeface="Times New Roman" pitchFamily="18" charset="0"/>
              </a:rPr>
              <a:t>Principles of Pediatric Surgery. 2003</a:t>
            </a:r>
            <a:endParaRPr kumimoji="0" lang="en-US" sz="1400" b="0" i="0" u="none" strike="noStrike" cap="none" normalizeH="0" baseline="0" dirty="0">
              <a:ln>
                <a:noFill/>
              </a:ln>
              <a:solidFill>
                <a:schemeClr val="tx1"/>
              </a:solidFill>
              <a:effectLst/>
              <a:cs typeface="Arial" pitchFamily="34" charset="0"/>
            </a:endParaRPr>
          </a:p>
        </p:txBody>
      </p:sp>
      <p:cxnSp>
        <p:nvCxnSpPr>
          <p:cNvPr id="7" name="Straight Arrow Connector 6"/>
          <p:cNvCxnSpPr/>
          <p:nvPr/>
        </p:nvCxnSpPr>
        <p:spPr>
          <a:xfrm rot="10800000">
            <a:off x="7315200" y="3886200"/>
            <a:ext cx="6096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96200" y="3733800"/>
            <a:ext cx="1219200" cy="830997"/>
          </a:xfrm>
          <a:prstGeom prst="rect">
            <a:avLst/>
          </a:prstGeom>
          <a:noFill/>
        </p:spPr>
        <p:txBody>
          <a:bodyPr wrap="square" rtlCol="0">
            <a:spAutoFit/>
          </a:bodyPr>
          <a:lstStyle/>
          <a:p>
            <a:r>
              <a:rPr lang="en-CA" sz="1600" b="1" dirty="0">
                <a:solidFill>
                  <a:srgbClr val="0404BC"/>
                </a:solidFill>
              </a:rPr>
              <a:t>Narrow, poor alignment</a:t>
            </a:r>
          </a:p>
        </p:txBody>
      </p:sp>
      <p:sp>
        <p:nvSpPr>
          <p:cNvPr id="9" name="Date Placeholder 8"/>
          <p:cNvSpPr>
            <a:spLocks noGrp="1"/>
          </p:cNvSpPr>
          <p:nvPr>
            <p:ph type="dt" sz="half" idx="10"/>
          </p:nvPr>
        </p:nvSpPr>
        <p:spPr/>
        <p:txBody>
          <a:bodyPr/>
          <a:lstStyle/>
          <a:p>
            <a:fld id="{CB5FB0E4-1CE1-4219-B4EA-C81D7DAFA2D4}" type="datetime1">
              <a:rPr lang="en-US" smtClean="0"/>
              <a:t>3/22/2022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0404BC"/>
                </a:solidFill>
              </a:rPr>
              <a:t>Ideal Course of UVC</a:t>
            </a:r>
          </a:p>
        </p:txBody>
      </p:sp>
      <p:pic>
        <p:nvPicPr>
          <p:cNvPr id="4" name="Content Placeholder 3" descr="uvc path blue line schematic.jpg"/>
          <p:cNvPicPr>
            <a:picLocks noGrp="1" noChangeAspect="1"/>
          </p:cNvPicPr>
          <p:nvPr>
            <p:ph idx="1"/>
          </p:nvPr>
        </p:nvPicPr>
        <p:blipFill>
          <a:blip r:embed="rId2" cstate="print">
            <a:lum bright="-18000"/>
          </a:blip>
          <a:srcRect b="2778"/>
          <a:stretch>
            <a:fillRect/>
          </a:stretch>
        </p:blipFill>
        <p:spPr>
          <a:xfrm>
            <a:off x="4800600" y="1371600"/>
            <a:ext cx="4114800" cy="5334000"/>
          </a:xfrm>
          <a:ln>
            <a:solidFill>
              <a:schemeClr val="tx1"/>
            </a:solidFill>
          </a:ln>
        </p:spPr>
      </p:pic>
      <p:pic>
        <p:nvPicPr>
          <p:cNvPr id="5" name="Content Placeholder 5"/>
          <p:cNvPicPr>
            <a:picLocks/>
          </p:cNvPicPr>
          <p:nvPr/>
        </p:nvPicPr>
        <p:blipFill>
          <a:blip r:embed="rId3" cstate="print">
            <a:lum bright="2000"/>
          </a:blip>
          <a:srcRect/>
          <a:stretch>
            <a:fillRect/>
          </a:stretch>
        </p:blipFill>
        <p:spPr bwMode="auto">
          <a:xfrm>
            <a:off x="228600" y="1447800"/>
            <a:ext cx="43434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Date Placeholder 5"/>
          <p:cNvSpPr>
            <a:spLocks noGrp="1"/>
          </p:cNvSpPr>
          <p:nvPr>
            <p:ph type="dt" sz="half" idx="10"/>
          </p:nvPr>
        </p:nvSpPr>
        <p:spPr/>
        <p:txBody>
          <a:bodyPr/>
          <a:lstStyle/>
          <a:p>
            <a:fld id="{1A614F4C-2568-4348-85E7-A33ED081ED55}" type="datetime1">
              <a:rPr lang="en-US" smtClean="0"/>
              <a:t>3/22/2022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solidFill>
                  <a:srgbClr val="0404BC"/>
                </a:solidFill>
                <a:latin typeface="+mn-lt"/>
                <a:cs typeface="Arial" pitchFamily="34" charset="0"/>
              </a:rPr>
              <a:t>Positioning of UVC</a:t>
            </a:r>
          </a:p>
        </p:txBody>
      </p:sp>
      <p:sp>
        <p:nvSpPr>
          <p:cNvPr id="3" name="Content Placeholder 2"/>
          <p:cNvSpPr>
            <a:spLocks noGrp="1"/>
          </p:cNvSpPr>
          <p:nvPr>
            <p:ph sz="half" idx="1"/>
          </p:nvPr>
        </p:nvSpPr>
        <p:spPr>
          <a:xfrm>
            <a:off x="76200" y="1371600"/>
            <a:ext cx="4724400" cy="4525963"/>
          </a:xfrm>
        </p:spPr>
        <p:txBody>
          <a:bodyPr>
            <a:noAutofit/>
          </a:bodyPr>
          <a:lstStyle/>
          <a:p>
            <a:pPr lvl="0"/>
            <a:r>
              <a:rPr lang="en-US" sz="2400" dirty="0" err="1">
                <a:cs typeface="Arial" pitchFamily="34" charset="0"/>
              </a:rPr>
              <a:t>Malposition</a:t>
            </a:r>
            <a:r>
              <a:rPr lang="en-US" sz="2400" dirty="0">
                <a:cs typeface="Arial" pitchFamily="34" charset="0"/>
              </a:rPr>
              <a:t> rates high (55%)</a:t>
            </a:r>
            <a:endParaRPr lang="en-US" sz="800" dirty="0">
              <a:cs typeface="Arial" pitchFamily="34" charset="0"/>
            </a:endParaRPr>
          </a:p>
          <a:p>
            <a:pPr lvl="0">
              <a:buNone/>
            </a:pPr>
            <a:r>
              <a:rPr lang="en-US" sz="2400" dirty="0">
                <a:cs typeface="Arial" pitchFamily="34" charset="0"/>
              </a:rPr>
              <a:t>                                    </a:t>
            </a:r>
            <a:r>
              <a:rPr lang="en-US" sz="1400" dirty="0">
                <a:cs typeface="Arial" pitchFamily="34" charset="0"/>
              </a:rPr>
              <a:t>Arch </a:t>
            </a:r>
            <a:r>
              <a:rPr lang="en-US" sz="1400" dirty="0" err="1">
                <a:cs typeface="Arial" pitchFamily="34" charset="0"/>
              </a:rPr>
              <a:t>Pediatr</a:t>
            </a:r>
            <a:r>
              <a:rPr lang="en-US" sz="1400" dirty="0">
                <a:cs typeface="Arial" pitchFamily="34" charset="0"/>
              </a:rPr>
              <a:t> 2010</a:t>
            </a:r>
            <a:endParaRPr lang="en-US" sz="2400" dirty="0">
              <a:cs typeface="Arial" pitchFamily="34" charset="0"/>
            </a:endParaRPr>
          </a:p>
          <a:p>
            <a:r>
              <a:rPr lang="en-US" sz="2400" dirty="0">
                <a:cs typeface="Arial" pitchFamily="34" charset="0"/>
              </a:rPr>
              <a:t>Place in inferior vena cava outside right atrium</a:t>
            </a:r>
          </a:p>
          <a:p>
            <a:r>
              <a:rPr lang="en-US" sz="2400" dirty="0">
                <a:cs typeface="Arial" pitchFamily="34" charset="0"/>
              </a:rPr>
              <a:t>Do not leave UVC in right atrium (approx T7)</a:t>
            </a:r>
          </a:p>
          <a:p>
            <a:pPr lvl="0"/>
            <a:r>
              <a:rPr lang="en-US" sz="2400" dirty="0">
                <a:cs typeface="Arial" pitchFamily="34" charset="0"/>
              </a:rPr>
              <a:t>Do not leave UVC near portal vein (approx T11)</a:t>
            </a:r>
            <a:br>
              <a:rPr lang="en-US" sz="2400" dirty="0">
                <a:cs typeface="Arial" pitchFamily="34" charset="0"/>
              </a:rPr>
            </a:br>
            <a:endParaRPr lang="en-CA" sz="800" dirty="0">
              <a:cs typeface="Arial" pitchFamily="34" charset="0"/>
            </a:endParaRPr>
          </a:p>
          <a:p>
            <a:pPr lvl="0"/>
            <a:r>
              <a:rPr lang="en-US" sz="2400" dirty="0">
                <a:cs typeface="Arial" pitchFamily="34" charset="0"/>
              </a:rPr>
              <a:t>Positioning in </a:t>
            </a:r>
            <a:r>
              <a:rPr lang="en-US" sz="2400" dirty="0" err="1">
                <a:cs typeface="Arial" pitchFamily="34" charset="0"/>
              </a:rPr>
              <a:t>ductus</a:t>
            </a:r>
            <a:r>
              <a:rPr lang="en-US" sz="2400" dirty="0">
                <a:cs typeface="Arial" pitchFamily="34" charset="0"/>
              </a:rPr>
              <a:t> </a:t>
            </a:r>
            <a:r>
              <a:rPr lang="en-US" sz="2400" dirty="0" err="1">
                <a:cs typeface="Arial" pitchFamily="34" charset="0"/>
              </a:rPr>
              <a:t>venosus</a:t>
            </a:r>
            <a:r>
              <a:rPr lang="en-US" sz="2400" dirty="0">
                <a:cs typeface="Arial" pitchFamily="34" charset="0"/>
              </a:rPr>
              <a:t> is acceptable except for measurement of central venous pressure</a:t>
            </a:r>
            <a:endParaRPr lang="en-CA" sz="2400" dirty="0"/>
          </a:p>
        </p:txBody>
      </p:sp>
      <p:pic>
        <p:nvPicPr>
          <p:cNvPr id="4" name="Content Placeholder 3" descr="uvc path blue line schematic.jpg"/>
          <p:cNvPicPr>
            <a:picLocks noChangeAspect="1"/>
          </p:cNvPicPr>
          <p:nvPr/>
        </p:nvPicPr>
        <p:blipFill>
          <a:blip r:embed="rId2" cstate="print">
            <a:lum bright="-18000"/>
          </a:blip>
          <a:srcRect b="2778"/>
          <a:stretch>
            <a:fillRect/>
          </a:stretch>
        </p:blipFill>
        <p:spPr>
          <a:xfrm>
            <a:off x="4724400" y="1447800"/>
            <a:ext cx="3585754" cy="4648200"/>
          </a:xfrm>
          <a:prstGeom prst="rect">
            <a:avLst/>
          </a:prstGeom>
          <a:ln>
            <a:solidFill>
              <a:schemeClr val="tx1"/>
            </a:solidFill>
          </a:ln>
        </p:spPr>
      </p:pic>
      <p:cxnSp>
        <p:nvCxnSpPr>
          <p:cNvPr id="6" name="Straight Arrow Connector 5"/>
          <p:cNvCxnSpPr/>
          <p:nvPr/>
        </p:nvCxnSpPr>
        <p:spPr>
          <a:xfrm>
            <a:off x="3886200" y="2438400"/>
            <a:ext cx="23622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00800" y="1981200"/>
            <a:ext cx="914400" cy="1295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1981200" y="6248400"/>
            <a:ext cx="7162800" cy="584775"/>
          </a:xfrm>
          <a:prstGeom prst="rect">
            <a:avLst/>
          </a:prstGeom>
          <a:noFill/>
        </p:spPr>
        <p:txBody>
          <a:bodyPr wrap="square" rtlCol="0">
            <a:spAutoFit/>
          </a:bodyPr>
          <a:lstStyle/>
          <a:p>
            <a:r>
              <a:rPr lang="en-CA" sz="1600" b="1" dirty="0">
                <a:solidFill>
                  <a:schemeClr val="tx2"/>
                </a:solidFill>
                <a:latin typeface="Arial" pitchFamily="34" charset="0"/>
                <a:cs typeface="Arial" pitchFamily="34" charset="0"/>
              </a:rPr>
              <a:t>Bradshaw. Adv Neo Care 2006;6(3):127</a:t>
            </a:r>
          </a:p>
          <a:p>
            <a:r>
              <a:rPr lang="en-CA" sz="1600" b="1" dirty="0" err="1">
                <a:solidFill>
                  <a:schemeClr val="tx2"/>
                </a:solidFill>
                <a:latin typeface="Arial" pitchFamily="34" charset="0"/>
                <a:cs typeface="Arial" pitchFamily="34" charset="0"/>
              </a:rPr>
              <a:t>Meerstadt</a:t>
            </a:r>
            <a:r>
              <a:rPr lang="en-CA" sz="1600" b="1" dirty="0">
                <a:solidFill>
                  <a:schemeClr val="tx2"/>
                </a:solidFill>
                <a:latin typeface="Arial" pitchFamily="34" charset="0"/>
                <a:cs typeface="Arial" pitchFamily="34" charset="0"/>
              </a:rPr>
              <a:t>. (2000). Manual of Neonatal Emergency X-Ray Interpretation</a:t>
            </a:r>
            <a:endParaRPr lang="en-CA" b="1" dirty="0">
              <a:solidFill>
                <a:schemeClr val="tx2"/>
              </a:solidFill>
              <a:latin typeface="Arial" pitchFamily="34" charset="0"/>
              <a:cs typeface="Arial" pitchFamily="34" charset="0"/>
            </a:endParaRPr>
          </a:p>
        </p:txBody>
      </p:sp>
      <p:sp>
        <p:nvSpPr>
          <p:cNvPr id="17" name="TextBox 16"/>
          <p:cNvSpPr txBox="1"/>
          <p:nvPr/>
        </p:nvSpPr>
        <p:spPr>
          <a:xfrm>
            <a:off x="7391400" y="1981200"/>
            <a:ext cx="1752600" cy="923330"/>
          </a:xfrm>
          <a:prstGeom prst="rect">
            <a:avLst/>
          </a:prstGeom>
          <a:solidFill>
            <a:schemeClr val="accent1"/>
          </a:solidFill>
        </p:spPr>
        <p:txBody>
          <a:bodyPr wrap="square" rtlCol="0">
            <a:spAutoFit/>
          </a:bodyPr>
          <a:lstStyle/>
          <a:p>
            <a:r>
              <a:rPr lang="en-CA" dirty="0"/>
              <a:t>T7       ~RA</a:t>
            </a:r>
          </a:p>
          <a:p>
            <a:r>
              <a:rPr lang="en-CA" dirty="0"/>
              <a:t>T8-9    ~RA-IVC</a:t>
            </a:r>
          </a:p>
          <a:p>
            <a:r>
              <a:rPr lang="en-CA" dirty="0"/>
              <a:t>T9-10  ~ IVC</a:t>
            </a:r>
          </a:p>
        </p:txBody>
      </p:sp>
      <p:sp>
        <p:nvSpPr>
          <p:cNvPr id="9" name="Date Placeholder 8"/>
          <p:cNvSpPr>
            <a:spLocks noGrp="1"/>
          </p:cNvSpPr>
          <p:nvPr>
            <p:ph type="dt" sz="half" idx="10"/>
          </p:nvPr>
        </p:nvSpPr>
        <p:spPr/>
        <p:txBody>
          <a:bodyPr/>
          <a:lstStyle/>
          <a:p>
            <a:fld id="{E2AE229D-7A4E-4740-8C1B-8F86522403CA}" type="datetime1">
              <a:rPr lang="en-US" smtClean="0"/>
              <a:t>3/22/2022</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ovidsp.tx.ovid.com/FullTextService/CT%7b06b9ee1beed59419b072b0428c4dfb18559636204cf7b4e49868b5f6825c7052d627d483d5c2ff962832edb63d2299bb%7d/DA5C28FF4.gif"/>
          <p:cNvPicPr>
            <a:picLocks noChangeAspect="1" noChangeArrowheads="1"/>
          </p:cNvPicPr>
          <p:nvPr/>
        </p:nvPicPr>
        <p:blipFill>
          <a:blip r:embed="rId3" r:link="rId4" cstate="print"/>
          <a:srcRect/>
          <a:stretch>
            <a:fillRect/>
          </a:stretch>
        </p:blipFill>
        <p:spPr bwMode="auto">
          <a:xfrm>
            <a:off x="1553819" y="1447801"/>
            <a:ext cx="5989981" cy="5198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1"/>
          <p:cNvSpPr>
            <a:spLocks noGrp="1"/>
          </p:cNvSpPr>
          <p:nvPr>
            <p:ph type="title"/>
          </p:nvPr>
        </p:nvSpPr>
        <p:spPr/>
        <p:txBody>
          <a:bodyPr>
            <a:normAutofit/>
          </a:bodyPr>
          <a:lstStyle/>
          <a:p>
            <a:r>
              <a:rPr lang="en-CA" dirty="0">
                <a:solidFill>
                  <a:srgbClr val="0404BC"/>
                </a:solidFill>
                <a:latin typeface="+mn-lt"/>
                <a:cs typeface="Arial" pitchFamily="34" charset="0"/>
              </a:rPr>
              <a:t>Course of Umbilical Artery</a:t>
            </a:r>
          </a:p>
        </p:txBody>
      </p:sp>
      <p:sp>
        <p:nvSpPr>
          <p:cNvPr id="4" name="Date Placeholder 3"/>
          <p:cNvSpPr>
            <a:spLocks noGrp="1"/>
          </p:cNvSpPr>
          <p:nvPr>
            <p:ph type="dt" sz="half" idx="10"/>
          </p:nvPr>
        </p:nvSpPr>
        <p:spPr/>
        <p:txBody>
          <a:bodyPr/>
          <a:lstStyle/>
          <a:p>
            <a:fld id="{820E916C-E71F-451D-9287-2A7A0FC3798F}" type="datetime1">
              <a:rPr lang="en-US" smtClean="0"/>
              <a:t>3/22/2022</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0404BC"/>
                </a:solidFill>
                <a:latin typeface="+mn-lt"/>
                <a:cs typeface="Arial" pitchFamily="34" charset="0"/>
              </a:rPr>
              <a:t>Umbilical Catheters</a:t>
            </a:r>
          </a:p>
        </p:txBody>
      </p:sp>
      <p:sp>
        <p:nvSpPr>
          <p:cNvPr id="3" name="Content Placeholder 2"/>
          <p:cNvSpPr>
            <a:spLocks noGrp="1"/>
          </p:cNvSpPr>
          <p:nvPr>
            <p:ph idx="1"/>
          </p:nvPr>
        </p:nvSpPr>
        <p:spPr>
          <a:xfrm>
            <a:off x="304800" y="1600200"/>
            <a:ext cx="8534400" cy="4983163"/>
          </a:xfrm>
        </p:spPr>
        <p:txBody>
          <a:bodyPr>
            <a:normAutofit fontScale="25000" lnSpcReduction="20000"/>
          </a:bodyPr>
          <a:lstStyle/>
          <a:p>
            <a:pPr lvl="0">
              <a:lnSpc>
                <a:spcPct val="120000"/>
              </a:lnSpc>
            </a:pPr>
            <a:r>
              <a:rPr lang="en-US" sz="11200" dirty="0">
                <a:cs typeface="Arial" pitchFamily="34" charset="0"/>
              </a:rPr>
              <a:t>Use single hole catheters only</a:t>
            </a:r>
          </a:p>
          <a:p>
            <a:pPr lvl="1">
              <a:lnSpc>
                <a:spcPct val="120000"/>
              </a:lnSpc>
            </a:pPr>
            <a:r>
              <a:rPr lang="en-US" sz="11200" dirty="0">
                <a:cs typeface="Arial" pitchFamily="34" charset="0"/>
              </a:rPr>
              <a:t>Reduces surfaces for potential thrombus formation</a:t>
            </a:r>
            <a:br>
              <a:rPr lang="en-US" sz="11200" dirty="0">
                <a:cs typeface="Arial" pitchFamily="34" charset="0"/>
              </a:rPr>
            </a:br>
            <a:endParaRPr lang="en-CA" sz="11200" dirty="0">
              <a:cs typeface="Arial" pitchFamily="34" charset="0"/>
            </a:endParaRPr>
          </a:p>
          <a:p>
            <a:pPr lvl="0"/>
            <a:r>
              <a:rPr lang="en-US" sz="11200" dirty="0">
                <a:cs typeface="Arial" pitchFamily="34" charset="0"/>
              </a:rPr>
              <a:t>Use single lumen catheters for UAC’s</a:t>
            </a:r>
            <a:br>
              <a:rPr lang="en-US" sz="11200" dirty="0">
                <a:cs typeface="Arial" pitchFamily="34" charset="0"/>
              </a:rPr>
            </a:br>
            <a:endParaRPr lang="en-US" sz="11200" dirty="0">
              <a:cs typeface="Arial" pitchFamily="34" charset="0"/>
            </a:endParaRPr>
          </a:p>
          <a:p>
            <a:pPr lvl="0"/>
            <a:r>
              <a:rPr lang="en-US" sz="11200" dirty="0">
                <a:cs typeface="Arial" pitchFamily="34" charset="0"/>
              </a:rPr>
              <a:t>Multiple lumen catheters only for UVC’s </a:t>
            </a:r>
          </a:p>
          <a:p>
            <a:pPr lvl="0"/>
            <a:endParaRPr lang="en-CA" sz="11200" dirty="0">
              <a:cs typeface="Arial" pitchFamily="34" charset="0"/>
            </a:endParaRPr>
          </a:p>
          <a:p>
            <a:pPr lvl="0"/>
            <a:r>
              <a:rPr lang="en-US" sz="11200" dirty="0">
                <a:cs typeface="Arial" pitchFamily="34" charset="0"/>
              </a:rPr>
              <a:t>Use of feeding tubes NOT recommended </a:t>
            </a:r>
          </a:p>
          <a:p>
            <a:pPr lvl="1"/>
            <a:r>
              <a:rPr lang="en-US" sz="11200" dirty="0">
                <a:cs typeface="Arial" pitchFamily="34" charset="0"/>
              </a:rPr>
              <a:t>Higher incidence of thrombosis</a:t>
            </a:r>
          </a:p>
          <a:p>
            <a:pPr lvl="1"/>
            <a:r>
              <a:rPr lang="en-US" sz="11200" dirty="0">
                <a:cs typeface="Arial" pitchFamily="34" charset="0"/>
              </a:rPr>
              <a:t>Exception:  emergency situations in less resourced settings when umbilical catheters  unavailable</a:t>
            </a:r>
            <a:endParaRPr lang="en-CA" sz="11200" dirty="0">
              <a:cs typeface="Arial" pitchFamily="34" charset="0"/>
            </a:endParaRPr>
          </a:p>
          <a:p>
            <a:pPr>
              <a:buNone/>
            </a:pPr>
            <a:r>
              <a:rPr lang="en-US" b="1" dirty="0">
                <a:cs typeface="Arial" pitchFamily="34" charset="0"/>
              </a:rPr>
              <a:t> </a:t>
            </a:r>
            <a:endParaRPr lang="en-CA" dirty="0">
              <a:cs typeface="Arial" pitchFamily="34" charset="0"/>
            </a:endParaRPr>
          </a:p>
        </p:txBody>
      </p:sp>
      <p:sp>
        <p:nvSpPr>
          <p:cNvPr id="4" name="Date Placeholder 3"/>
          <p:cNvSpPr>
            <a:spLocks noGrp="1"/>
          </p:cNvSpPr>
          <p:nvPr>
            <p:ph type="dt" sz="half" idx="10"/>
          </p:nvPr>
        </p:nvSpPr>
        <p:spPr/>
        <p:txBody>
          <a:bodyPr/>
          <a:lstStyle/>
          <a:p>
            <a:fld id="{D30B743E-494B-4436-8CA4-E91CB2C27ACF}" type="datetime1">
              <a:rPr lang="en-US" smtClean="0"/>
              <a:t>3/22/2022</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dirty="0">
                <a:solidFill>
                  <a:srgbClr val="0404BC"/>
                </a:solidFill>
                <a:latin typeface="+mn-lt"/>
                <a:cs typeface="Arial" pitchFamily="34" charset="0"/>
              </a:rPr>
              <a:t>Catheter Size </a:t>
            </a:r>
          </a:p>
        </p:txBody>
      </p:sp>
      <p:sp>
        <p:nvSpPr>
          <p:cNvPr id="3" name="Content Placeholder 2"/>
          <p:cNvSpPr>
            <a:spLocks noGrp="1"/>
          </p:cNvSpPr>
          <p:nvPr>
            <p:ph idx="1"/>
          </p:nvPr>
        </p:nvSpPr>
        <p:spPr/>
        <p:txBody>
          <a:bodyPr/>
          <a:lstStyle/>
          <a:p>
            <a:pPr>
              <a:buNone/>
            </a:pPr>
            <a:r>
              <a:rPr lang="en-US" b="1" dirty="0"/>
              <a:t>			</a:t>
            </a:r>
            <a:endParaRPr lang="en-CA" dirty="0"/>
          </a:p>
          <a:p>
            <a:pPr lvl="1" algn="ctr">
              <a:buNone/>
            </a:pPr>
            <a:r>
              <a:rPr lang="en-US" sz="4800" dirty="0">
                <a:cs typeface="Arial" pitchFamily="34" charset="0"/>
              </a:rPr>
              <a:t>&lt;1.5kg:	3.5-Fr gauge</a:t>
            </a:r>
            <a:br>
              <a:rPr lang="en-US" sz="4800" dirty="0">
                <a:cs typeface="Arial" pitchFamily="34" charset="0"/>
              </a:rPr>
            </a:br>
            <a:r>
              <a:rPr lang="en-US" sz="4800" dirty="0">
                <a:cs typeface="Arial" pitchFamily="34" charset="0"/>
              </a:rPr>
              <a:t>	</a:t>
            </a:r>
          </a:p>
          <a:p>
            <a:pPr lvl="1" algn="ctr">
              <a:buNone/>
            </a:pPr>
            <a:r>
              <a:rPr lang="en-US" sz="4800" dirty="0">
                <a:cs typeface="Arial" pitchFamily="34" charset="0"/>
              </a:rPr>
              <a:t>≥1.5kg:	5-Fr gauge </a:t>
            </a:r>
            <a:endParaRPr lang="en-CA" sz="4800" dirty="0">
              <a:cs typeface="Arial" pitchFamily="34" charset="0"/>
            </a:endParaRPr>
          </a:p>
          <a:p>
            <a:endParaRPr lang="en-CA" dirty="0"/>
          </a:p>
        </p:txBody>
      </p:sp>
      <p:sp>
        <p:nvSpPr>
          <p:cNvPr id="4" name="Date Placeholder 3"/>
          <p:cNvSpPr>
            <a:spLocks noGrp="1"/>
          </p:cNvSpPr>
          <p:nvPr>
            <p:ph type="dt" sz="half" idx="10"/>
          </p:nvPr>
        </p:nvSpPr>
        <p:spPr/>
        <p:txBody>
          <a:bodyPr/>
          <a:lstStyle/>
          <a:p>
            <a:fld id="{31FF9B52-70BA-4561-A988-1D1AD11EF46D}" type="datetime1">
              <a:rPr lang="en-US" smtClean="0"/>
              <a:t>3/22/2022</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0404BC"/>
                </a:solidFill>
                <a:latin typeface="+mn-lt"/>
                <a:cs typeface="Arial" pitchFamily="34" charset="0"/>
              </a:rPr>
              <a:t>High Versus Low UAC Positioning</a:t>
            </a:r>
          </a:p>
        </p:txBody>
      </p:sp>
      <p:sp>
        <p:nvSpPr>
          <p:cNvPr id="3" name="Content Placeholder 2"/>
          <p:cNvSpPr>
            <a:spLocks noGrp="1"/>
          </p:cNvSpPr>
          <p:nvPr>
            <p:ph idx="1"/>
          </p:nvPr>
        </p:nvSpPr>
        <p:spPr/>
        <p:txBody>
          <a:bodyPr>
            <a:normAutofit/>
          </a:bodyPr>
          <a:lstStyle/>
          <a:p>
            <a:r>
              <a:rPr lang="en-US" dirty="0">
                <a:cs typeface="Arial" pitchFamily="34" charset="0"/>
              </a:rPr>
              <a:t>High positioning preferred</a:t>
            </a:r>
          </a:p>
          <a:p>
            <a:pPr lvl="0"/>
            <a:endParaRPr lang="en-US" dirty="0">
              <a:cs typeface="Arial" pitchFamily="34" charset="0"/>
            </a:endParaRPr>
          </a:p>
          <a:p>
            <a:pPr lvl="0"/>
            <a:r>
              <a:rPr lang="en-US" dirty="0">
                <a:cs typeface="Arial" pitchFamily="34" charset="0"/>
              </a:rPr>
              <a:t>Low positioning associated with increased vascular complications</a:t>
            </a:r>
          </a:p>
          <a:p>
            <a:pPr lvl="1"/>
            <a:r>
              <a:rPr lang="en-US" dirty="0">
                <a:cs typeface="Arial" pitchFamily="34" charset="0"/>
              </a:rPr>
              <a:t>If high positioning cannot be established, low positioning may be used</a:t>
            </a:r>
          </a:p>
          <a:p>
            <a:pPr lvl="0">
              <a:buNone/>
            </a:pPr>
            <a:endParaRPr lang="en-US" dirty="0">
              <a:cs typeface="Arial" pitchFamily="34" charset="0"/>
            </a:endParaRPr>
          </a:p>
          <a:p>
            <a:pPr lvl="1" algn="r">
              <a:buNone/>
            </a:pPr>
            <a:r>
              <a:rPr lang="en-US" sz="2000" dirty="0">
                <a:cs typeface="Arial" pitchFamily="34" charset="0"/>
              </a:rPr>
              <a:t>Barrington KJ. Cochrane 2009</a:t>
            </a:r>
          </a:p>
          <a:p>
            <a:pPr algn="r">
              <a:spcBef>
                <a:spcPct val="0"/>
              </a:spcBef>
              <a:buNone/>
            </a:pPr>
            <a:r>
              <a:rPr lang="en-US" sz="2000" dirty="0" err="1"/>
              <a:t>Clin</a:t>
            </a:r>
            <a:r>
              <a:rPr lang="en-US" sz="2000" dirty="0"/>
              <a:t> </a:t>
            </a:r>
            <a:r>
              <a:rPr lang="en-US" sz="2000" dirty="0" err="1"/>
              <a:t>Perinatol</a:t>
            </a:r>
            <a:r>
              <a:rPr lang="en-US" sz="2000" dirty="0"/>
              <a:t> 2005;32:141–156</a:t>
            </a:r>
            <a:endParaRPr lang="en-US" sz="2400" dirty="0"/>
          </a:p>
        </p:txBody>
      </p:sp>
      <p:sp>
        <p:nvSpPr>
          <p:cNvPr id="4" name="Date Placeholder 3"/>
          <p:cNvSpPr>
            <a:spLocks noGrp="1"/>
          </p:cNvSpPr>
          <p:nvPr>
            <p:ph type="dt" sz="half" idx="10"/>
          </p:nvPr>
        </p:nvSpPr>
        <p:spPr/>
        <p:txBody>
          <a:bodyPr/>
          <a:lstStyle/>
          <a:p>
            <a:fld id="{573DBA36-9038-4494-B710-CDDCD61939D2}" type="datetime1">
              <a:rPr lang="en-US" smtClean="0"/>
              <a:t>3/22/2022</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solidFill>
                  <a:srgbClr val="0404BC"/>
                </a:solidFill>
                <a:latin typeface="+mn-lt"/>
                <a:cs typeface="Arial" pitchFamily="34" charset="0"/>
              </a:rPr>
              <a:t>Positioning of UAC</a:t>
            </a:r>
          </a:p>
        </p:txBody>
      </p:sp>
      <p:sp>
        <p:nvSpPr>
          <p:cNvPr id="3" name="Content Placeholder 2"/>
          <p:cNvSpPr>
            <a:spLocks noGrp="1"/>
          </p:cNvSpPr>
          <p:nvPr>
            <p:ph sz="half" idx="1"/>
          </p:nvPr>
        </p:nvSpPr>
        <p:spPr>
          <a:xfrm>
            <a:off x="457200" y="1600200"/>
            <a:ext cx="4343400" cy="4525963"/>
          </a:xfrm>
        </p:spPr>
        <p:txBody>
          <a:bodyPr>
            <a:noAutofit/>
          </a:bodyPr>
          <a:lstStyle/>
          <a:p>
            <a:pPr>
              <a:buNone/>
            </a:pPr>
            <a:r>
              <a:rPr lang="en-US" b="1" dirty="0">
                <a:solidFill>
                  <a:srgbClr val="0404BC"/>
                </a:solidFill>
                <a:cs typeface="Arial" pitchFamily="34" charset="0"/>
              </a:rPr>
              <a:t>High position</a:t>
            </a:r>
            <a:r>
              <a:rPr lang="en-US" dirty="0">
                <a:solidFill>
                  <a:srgbClr val="0404BC"/>
                </a:solidFill>
                <a:cs typeface="Arial" pitchFamily="34" charset="0"/>
              </a:rPr>
              <a:t>  </a:t>
            </a:r>
          </a:p>
          <a:p>
            <a:pPr>
              <a:buFont typeface="Arial" pitchFamily="34" charset="0"/>
              <a:buChar char="•"/>
            </a:pPr>
            <a:r>
              <a:rPr lang="en-US" dirty="0">
                <a:cs typeface="Arial" pitchFamily="34" charset="0"/>
              </a:rPr>
              <a:t>Catheter tip at level of </a:t>
            </a:r>
            <a:r>
              <a:rPr lang="en-US" dirty="0">
                <a:solidFill>
                  <a:srgbClr val="C00000"/>
                </a:solidFill>
                <a:cs typeface="Arial" pitchFamily="34" charset="0"/>
              </a:rPr>
              <a:t>thoracic vertebrae 6 to 9</a:t>
            </a:r>
          </a:p>
          <a:p>
            <a:r>
              <a:rPr lang="en-US" dirty="0">
                <a:cs typeface="Arial" pitchFamily="34" charset="0"/>
              </a:rPr>
              <a:t>Tip above celiac axis</a:t>
            </a:r>
            <a:br>
              <a:rPr lang="en-US" dirty="0">
                <a:cs typeface="Arial" pitchFamily="34" charset="0"/>
              </a:rPr>
            </a:br>
            <a:endParaRPr lang="en-CA" sz="1200" dirty="0">
              <a:cs typeface="Arial" pitchFamily="34" charset="0"/>
            </a:endParaRPr>
          </a:p>
          <a:p>
            <a:pPr>
              <a:buNone/>
            </a:pPr>
            <a:r>
              <a:rPr lang="en-US" b="1" dirty="0">
                <a:solidFill>
                  <a:srgbClr val="0404BC"/>
                </a:solidFill>
                <a:cs typeface="Arial" pitchFamily="34" charset="0"/>
              </a:rPr>
              <a:t>Low position</a:t>
            </a:r>
            <a:endParaRPr lang="en-US" dirty="0">
              <a:solidFill>
                <a:srgbClr val="0404BC"/>
              </a:solidFill>
              <a:cs typeface="Arial" pitchFamily="34" charset="0"/>
            </a:endParaRPr>
          </a:p>
          <a:p>
            <a:pPr>
              <a:buFont typeface="Arial" pitchFamily="34" charset="0"/>
              <a:buChar char="•"/>
            </a:pPr>
            <a:r>
              <a:rPr lang="en-US" dirty="0">
                <a:cs typeface="Arial" pitchFamily="34" charset="0"/>
              </a:rPr>
              <a:t>Catheter tip at level of </a:t>
            </a:r>
            <a:r>
              <a:rPr lang="en-US" dirty="0">
                <a:solidFill>
                  <a:srgbClr val="C00000"/>
                </a:solidFill>
                <a:cs typeface="Arial" pitchFamily="34" charset="0"/>
              </a:rPr>
              <a:t>lumbar vertebrae 3 to 4 </a:t>
            </a:r>
          </a:p>
          <a:p>
            <a:r>
              <a:rPr lang="en-US" dirty="0">
                <a:cs typeface="Arial" pitchFamily="34" charset="0"/>
              </a:rPr>
              <a:t>Tip below major aortic branches such as renal or mesenteric arteries</a:t>
            </a:r>
            <a:endParaRPr lang="en-CA" dirty="0"/>
          </a:p>
        </p:txBody>
      </p:sp>
      <p:pic>
        <p:nvPicPr>
          <p:cNvPr id="6" name="Content Placeholder 5" descr="http://ovidsp.tx.ovid.com/FullTextService/CT%7b06b9ee1beed59419b072b0428c4dfb18559636204cf7b4e49868b5f6825c705251270df461142ab300633ce21adcdcdb%7d/DA5C28FF5.gif"/>
          <p:cNvPicPr>
            <a:picLocks noGrp="1" noChangeAspect="1" noChangeArrowheads="1"/>
          </p:cNvPicPr>
          <p:nvPr>
            <p:ph sz="half" idx="2"/>
          </p:nvPr>
        </p:nvPicPr>
        <p:blipFill>
          <a:blip r:embed="rId2" r:link="rId3" cstate="print"/>
          <a:stretch>
            <a:fillRect/>
          </a:stretch>
        </p:blipFill>
        <p:spPr bwMode="auto">
          <a:xfrm>
            <a:off x="4820853" y="1600200"/>
            <a:ext cx="3693293" cy="4525963"/>
          </a:xfrm>
          <a:prstGeom prst="rect">
            <a:avLst/>
          </a:prstGeom>
          <a:noFill/>
          <a:ln w="38100">
            <a:solidFill>
              <a:srgbClr val="000000"/>
            </a:solidFill>
          </a:ln>
        </p:spPr>
      </p:pic>
      <p:sp>
        <p:nvSpPr>
          <p:cNvPr id="5" name="Date Placeholder 4"/>
          <p:cNvSpPr>
            <a:spLocks noGrp="1"/>
          </p:cNvSpPr>
          <p:nvPr>
            <p:ph type="dt" sz="half" idx="10"/>
          </p:nvPr>
        </p:nvSpPr>
        <p:spPr/>
        <p:txBody>
          <a:bodyPr/>
          <a:lstStyle/>
          <a:p>
            <a:fld id="{ACCFBBC2-1B6F-4FAD-8984-845854B3A785}" type="datetime1">
              <a:rPr lang="en-US" smtClean="0"/>
              <a:t>3/22/2022</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 name="image.png"/>
          <p:cNvPicPr>
            <a:picLocks noChangeAspect="1"/>
          </p:cNvPicPr>
          <p:nvPr/>
        </p:nvPicPr>
        <p:blipFill>
          <a:blip r:embed="rId2"/>
          <a:stretch>
            <a:fillRect/>
          </a:stretch>
        </p:blipFill>
        <p:spPr>
          <a:xfrm>
            <a:off x="1257300" y="857250"/>
            <a:ext cx="6672263" cy="4614863"/>
          </a:xfrm>
          <a:prstGeom prst="rect">
            <a:avLst/>
          </a:prstGeom>
          <a:ln w="12700">
            <a:miter lim="400000"/>
          </a:ln>
        </p:spPr>
      </p:pic>
      <p:pic>
        <p:nvPicPr>
          <p:cNvPr id="883" name="image.png"/>
          <p:cNvPicPr>
            <a:picLocks noChangeAspect="1"/>
          </p:cNvPicPr>
          <p:nvPr/>
        </p:nvPicPr>
        <p:blipFill>
          <a:blip r:embed="rId3"/>
          <a:stretch>
            <a:fillRect/>
          </a:stretch>
        </p:blipFill>
        <p:spPr>
          <a:xfrm>
            <a:off x="3086100" y="5411391"/>
            <a:ext cx="2971800" cy="589360"/>
          </a:xfrm>
          <a:prstGeom prst="rect">
            <a:avLst/>
          </a:prstGeom>
          <a:ln w="12700">
            <a:miter lim="400000"/>
          </a:ln>
        </p:spPr>
      </p:pic>
    </p:spTree>
    <p:extLst>
      <p:ext uri="{BB962C8B-B14F-4D97-AF65-F5344CB8AC3E}">
        <p14:creationId xmlns:p14="http://schemas.microsoft.com/office/powerpoint/2010/main" val="148515956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04BC"/>
                </a:solidFill>
                <a:latin typeface="+mn-lt"/>
                <a:cs typeface="Arial" pitchFamily="34" charset="0"/>
              </a:rPr>
              <a:t>Objectives for Today’s Session</a:t>
            </a:r>
          </a:p>
        </p:txBody>
      </p:sp>
      <p:sp>
        <p:nvSpPr>
          <p:cNvPr id="3" name="Content Placeholder 2"/>
          <p:cNvSpPr>
            <a:spLocks noGrp="1"/>
          </p:cNvSpPr>
          <p:nvPr>
            <p:ph idx="1"/>
          </p:nvPr>
        </p:nvSpPr>
        <p:spPr>
          <a:xfrm>
            <a:off x="457200" y="1600200"/>
            <a:ext cx="8229600" cy="4953000"/>
          </a:xfrm>
        </p:spPr>
        <p:txBody>
          <a:bodyPr>
            <a:normAutofit lnSpcReduction="10000"/>
          </a:bodyPr>
          <a:lstStyle/>
          <a:p>
            <a:pPr>
              <a:buFont typeface="Wingdings" pitchFamily="2" charset="2"/>
              <a:buChar char="q"/>
            </a:pPr>
            <a:r>
              <a:rPr lang="en-US" sz="2400" dirty="0">
                <a:cs typeface="Arial" pitchFamily="34" charset="0"/>
              </a:rPr>
              <a:t>Improve the safety of umbilical</a:t>
            </a:r>
          </a:p>
          <a:p>
            <a:pPr>
              <a:buNone/>
            </a:pPr>
            <a:r>
              <a:rPr lang="en-US" sz="2400" dirty="0">
                <a:cs typeface="Arial" pitchFamily="34" charset="0"/>
              </a:rPr>
              <a:t>	catheter insertion through the</a:t>
            </a:r>
          </a:p>
          <a:p>
            <a:pPr>
              <a:buNone/>
            </a:pPr>
            <a:r>
              <a:rPr lang="en-US" sz="2400" dirty="0">
                <a:cs typeface="Arial" pitchFamily="34" charset="0"/>
              </a:rPr>
              <a:t>	implementation of a standardized training program</a:t>
            </a:r>
          </a:p>
          <a:p>
            <a:pPr>
              <a:buFont typeface="Wingdings" pitchFamily="2" charset="2"/>
              <a:buChar char="q"/>
            </a:pPr>
            <a:r>
              <a:rPr lang="en-US" sz="2400" dirty="0">
                <a:cs typeface="Arial" pitchFamily="34" charset="0"/>
              </a:rPr>
              <a:t>Indications &amp; contraindications for line insertion</a:t>
            </a:r>
          </a:p>
          <a:p>
            <a:pPr>
              <a:buFont typeface="Wingdings" pitchFamily="2" charset="2"/>
              <a:buChar char="q"/>
            </a:pPr>
            <a:r>
              <a:rPr lang="en-US" sz="2400" dirty="0">
                <a:cs typeface="Arial" pitchFamily="34" charset="0"/>
              </a:rPr>
              <a:t>Anatomy, Line Positioning </a:t>
            </a:r>
          </a:p>
          <a:p>
            <a:pPr>
              <a:buFont typeface="Wingdings" pitchFamily="2" charset="2"/>
              <a:buChar char="q"/>
            </a:pPr>
            <a:r>
              <a:rPr lang="en-US" sz="2400" dirty="0">
                <a:cs typeface="Arial" pitchFamily="34" charset="0"/>
              </a:rPr>
              <a:t>Equipment </a:t>
            </a:r>
          </a:p>
          <a:p>
            <a:pPr>
              <a:buFont typeface="Wingdings" pitchFamily="2" charset="2"/>
              <a:buChar char="q"/>
            </a:pPr>
            <a:r>
              <a:rPr lang="en-US" sz="2400" dirty="0">
                <a:cs typeface="Arial" pitchFamily="34" charset="0"/>
              </a:rPr>
              <a:t>Challenges </a:t>
            </a:r>
          </a:p>
          <a:p>
            <a:pPr>
              <a:buFont typeface="Wingdings" pitchFamily="2" charset="2"/>
              <a:buChar char="q"/>
            </a:pPr>
            <a:r>
              <a:rPr lang="en-US" sz="2400" dirty="0">
                <a:cs typeface="Arial" pitchFamily="34" charset="0"/>
              </a:rPr>
              <a:t>Patient/Staff Preparation (video) </a:t>
            </a:r>
          </a:p>
          <a:p>
            <a:pPr>
              <a:buFont typeface="Wingdings" pitchFamily="2" charset="2"/>
              <a:buChar char="q"/>
            </a:pPr>
            <a:r>
              <a:rPr lang="en-US" sz="2400" dirty="0">
                <a:cs typeface="Arial" pitchFamily="34" charset="0"/>
              </a:rPr>
              <a:t>Procedure (video)</a:t>
            </a:r>
          </a:p>
          <a:p>
            <a:pPr>
              <a:buFont typeface="Wingdings" pitchFamily="2" charset="2"/>
              <a:buChar char="q"/>
            </a:pPr>
            <a:r>
              <a:rPr lang="en-US" sz="2400" dirty="0">
                <a:cs typeface="Arial" pitchFamily="34" charset="0"/>
              </a:rPr>
              <a:t>Demo (sterile preparation, procedure including suturing / bridging)</a:t>
            </a:r>
          </a:p>
          <a:p>
            <a:pPr>
              <a:buFont typeface="Wingdings" pitchFamily="2" charset="2"/>
              <a:buChar char="q"/>
            </a:pPr>
            <a:r>
              <a:rPr lang="en-US" sz="2400" dirty="0">
                <a:cs typeface="Arial" pitchFamily="34" charset="0"/>
              </a:rPr>
              <a:t>Practice </a:t>
            </a:r>
          </a:p>
          <a:p>
            <a:pPr>
              <a:buFont typeface="Wingdings" pitchFamily="2" charset="2"/>
              <a:buChar char="q"/>
            </a:pPr>
            <a:endParaRPr lang="en-US" sz="2400" dirty="0">
              <a:cs typeface="Arial" pitchFamily="34" charset="0"/>
            </a:endParaRPr>
          </a:p>
          <a:p>
            <a:pPr>
              <a:buNone/>
            </a:pPr>
            <a:endParaRPr lang="en-US" sz="2400" dirty="0">
              <a:cs typeface="Arial" pitchFamily="34" charset="0"/>
            </a:endParaRPr>
          </a:p>
          <a:p>
            <a:pPr>
              <a:buFont typeface="Wingdings" pitchFamily="2" charset="2"/>
              <a:buChar char="q"/>
            </a:pPr>
            <a:endParaRPr lang="en-US" sz="2400" dirty="0">
              <a:cs typeface="Arial" pitchFamily="34" charset="0"/>
            </a:endParaRPr>
          </a:p>
          <a:p>
            <a:pPr>
              <a:buNone/>
            </a:pPr>
            <a:endParaRPr lang="en-US" sz="2400" dirty="0">
              <a:cs typeface="Arial" pitchFamily="34" charset="0"/>
            </a:endParaRPr>
          </a:p>
          <a:p>
            <a:endParaRPr lang="en-US"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fld id="{69E224DC-5C27-4B89-8C7E-4BED4281FEB9}" type="datetime1">
              <a:rPr lang="en-US" smtClean="0"/>
              <a:t>3/22/2022</a:t>
            </a:fld>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cstate="print"/>
          <a:srcRect b="8475"/>
          <a:stretch>
            <a:fillRect/>
          </a:stretch>
        </p:blipFill>
        <p:spPr bwMode="auto">
          <a:xfrm>
            <a:off x="1676400" y="1676400"/>
            <a:ext cx="5943600" cy="4419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Title 4"/>
          <p:cNvSpPr>
            <a:spLocks noGrp="1"/>
          </p:cNvSpPr>
          <p:nvPr>
            <p:ph type="title"/>
          </p:nvPr>
        </p:nvSpPr>
        <p:spPr>
          <a:xfrm>
            <a:off x="228600" y="274638"/>
            <a:ext cx="8458200" cy="1143000"/>
          </a:xfrm>
        </p:spPr>
        <p:txBody>
          <a:bodyPr>
            <a:normAutofit fontScale="90000"/>
          </a:bodyPr>
          <a:lstStyle/>
          <a:p>
            <a:r>
              <a:rPr lang="en-US" dirty="0">
                <a:solidFill>
                  <a:srgbClr val="0404BC"/>
                </a:solidFill>
                <a:cs typeface="Arial" pitchFamily="34" charset="0"/>
              </a:rPr>
              <a:t>Optimal Positioning of High UAC &amp; UVC</a:t>
            </a:r>
            <a:endParaRPr lang="en-CA" dirty="0"/>
          </a:p>
        </p:txBody>
      </p:sp>
      <p:sp>
        <p:nvSpPr>
          <p:cNvPr id="4" name="Date Placeholder 3"/>
          <p:cNvSpPr>
            <a:spLocks noGrp="1"/>
          </p:cNvSpPr>
          <p:nvPr>
            <p:ph type="dt" sz="half" idx="10"/>
          </p:nvPr>
        </p:nvSpPr>
        <p:spPr/>
        <p:txBody>
          <a:bodyPr/>
          <a:lstStyle/>
          <a:p>
            <a:fld id="{FEA99B2C-AA91-4A29-8DB9-03BBF90A12C8}" type="datetime1">
              <a:rPr lang="en-US" smtClean="0"/>
              <a:t>3/22/2022</a:t>
            </a:fld>
            <a:endParaRPr lang="en-US"/>
          </a:p>
        </p:txBody>
      </p:sp>
    </p:spTree>
    <p:extLst>
      <p:ext uri="{BB962C8B-B14F-4D97-AF65-F5344CB8AC3E}">
        <p14:creationId xmlns:p14="http://schemas.microsoft.com/office/powerpoint/2010/main" val="324533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04BC"/>
                </a:solidFill>
              </a:rPr>
              <a:t>Question</a:t>
            </a:r>
          </a:p>
        </p:txBody>
      </p:sp>
      <p:sp>
        <p:nvSpPr>
          <p:cNvPr id="3" name="Content Placeholder 2"/>
          <p:cNvSpPr>
            <a:spLocks noGrp="1"/>
          </p:cNvSpPr>
          <p:nvPr>
            <p:ph idx="1"/>
          </p:nvPr>
        </p:nvSpPr>
        <p:spPr/>
        <p:txBody>
          <a:bodyPr/>
          <a:lstStyle/>
          <a:p>
            <a:pPr>
              <a:buNone/>
            </a:pPr>
            <a:r>
              <a:rPr lang="en-CA" dirty="0"/>
              <a:t>An appropriately placed UVC is placed between which 2 structures to avoid?</a:t>
            </a:r>
          </a:p>
          <a:p>
            <a:pPr>
              <a:buNone/>
            </a:pPr>
            <a:endParaRPr lang="en-CA" dirty="0"/>
          </a:p>
          <a:p>
            <a:r>
              <a:rPr lang="en-CA" dirty="0">
                <a:solidFill>
                  <a:srgbClr val="C00000"/>
                </a:solidFill>
              </a:rPr>
              <a:t>Liver (portal vein)</a:t>
            </a:r>
          </a:p>
          <a:p>
            <a:r>
              <a:rPr lang="en-CA" dirty="0">
                <a:solidFill>
                  <a:srgbClr val="C00000"/>
                </a:solidFill>
              </a:rPr>
              <a:t>Right atrium</a:t>
            </a:r>
            <a:endParaRPr lang="en-US" dirty="0">
              <a:solidFill>
                <a:srgbClr val="C00000"/>
              </a:solidFill>
            </a:endParaRPr>
          </a:p>
        </p:txBody>
      </p:sp>
      <p:sp>
        <p:nvSpPr>
          <p:cNvPr id="4" name="Date Placeholder 3"/>
          <p:cNvSpPr>
            <a:spLocks noGrp="1"/>
          </p:cNvSpPr>
          <p:nvPr>
            <p:ph type="dt" sz="half" idx="10"/>
          </p:nvPr>
        </p:nvSpPr>
        <p:spPr/>
        <p:txBody>
          <a:bodyPr/>
          <a:lstStyle/>
          <a:p>
            <a:fld id="{C5A92AD1-B84C-489B-B23F-8AD51EB86CEF}" type="datetime1">
              <a:rPr lang="en-US" smtClean="0"/>
              <a:t>3/22/2022</a:t>
            </a:fld>
            <a:endParaRPr lang="en-US"/>
          </a:p>
        </p:txBody>
      </p:sp>
    </p:spTree>
    <p:extLst>
      <p:ext uri="{BB962C8B-B14F-4D97-AF65-F5344CB8AC3E}">
        <p14:creationId xmlns:p14="http://schemas.microsoft.com/office/powerpoint/2010/main" val="35730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p:cNvSpPr>
          <p:nvPr>
            <p:ph type="title"/>
          </p:nvPr>
        </p:nvSpPr>
        <p:spPr>
          <a:prstGeom prst="rect">
            <a:avLst/>
          </a:prstGeom>
        </p:spPr>
        <p:txBody>
          <a:bodyPr>
            <a:normAutofit/>
          </a:bodyPr>
          <a:lstStyle>
            <a:lvl1pPr>
              <a:defRPr>
                <a:solidFill>
                  <a:srgbClr val="0404BC"/>
                </a:solidFill>
              </a:defRPr>
            </a:lvl1pPr>
          </a:lstStyle>
          <a:p>
            <a:pPr>
              <a:defRPr>
                <a:solidFill>
                  <a:schemeClr val="accent4"/>
                </a:solidFill>
              </a:defRPr>
            </a:pPr>
            <a:r>
              <a:rPr dirty="0">
                <a:solidFill>
                  <a:srgbClr val="0070C0"/>
                </a:solidFill>
              </a:rPr>
              <a:t>What is the abnormality seen?</a:t>
            </a:r>
          </a:p>
        </p:txBody>
      </p:sp>
      <p:pic>
        <p:nvPicPr>
          <p:cNvPr id="929" name="image.png" descr="pv air 2410983.jpg"/>
          <p:cNvPicPr>
            <a:picLocks noChangeAspect="1"/>
          </p:cNvPicPr>
          <p:nvPr/>
        </p:nvPicPr>
        <p:blipFill>
          <a:blip r:embed="rId3"/>
          <a:stretch>
            <a:fillRect/>
          </a:stretch>
        </p:blipFill>
        <p:spPr>
          <a:xfrm>
            <a:off x="3652935" y="1971017"/>
            <a:ext cx="3818238" cy="4121412"/>
          </a:xfrm>
          <a:prstGeom prst="rect">
            <a:avLst/>
          </a:prstGeom>
          <a:ln w="12700">
            <a:miter lim="400000"/>
          </a:ln>
        </p:spPr>
      </p:pic>
      <p:sp>
        <p:nvSpPr>
          <p:cNvPr id="930" name="Shape 930"/>
          <p:cNvSpPr/>
          <p:nvPr/>
        </p:nvSpPr>
        <p:spPr>
          <a:xfrm>
            <a:off x="1175657" y="2899444"/>
            <a:ext cx="2114550" cy="507831"/>
          </a:xfrm>
          <a:prstGeom prst="rect">
            <a:avLst/>
          </a:prstGeom>
          <a:ln w="25400">
            <a:solidFill>
              <a:srgbClr val="385D8A"/>
            </a:solidFill>
          </a:ln>
          <a:extLst>
            <a:ext uri="{C572A759-6A51-4108-AA02-DFA0A04FC94B}">
              <ma14:wrappingTextBoxFlag xmlns="" xmlns:ma14="http://schemas.microsoft.com/office/mac/drawingml/2011/main" val="1"/>
            </a:ext>
          </a:extLst>
        </p:spPr>
        <p:txBody>
          <a:bodyPr lIns="34289" rIns="34289" anchor="ctr">
            <a:spAutoFit/>
          </a:bodyPr>
          <a:lstStyle>
            <a:lvl1pPr algn="ctr">
              <a:defRPr sz="2800"/>
            </a:lvl1pPr>
          </a:lstStyle>
          <a:p>
            <a:pPr>
              <a:defRPr sz="1800"/>
            </a:pPr>
            <a:r>
              <a:rPr sz="1350"/>
              <a:t>Portal venous gas introduced from air in UVC</a:t>
            </a:r>
          </a:p>
        </p:txBody>
      </p:sp>
      <p:sp>
        <p:nvSpPr>
          <p:cNvPr id="931" name="Shape 931"/>
          <p:cNvSpPr/>
          <p:nvPr/>
        </p:nvSpPr>
        <p:spPr>
          <a:xfrm>
            <a:off x="2750780" y="3483526"/>
            <a:ext cx="1914527" cy="1157288"/>
          </a:xfrm>
          <a:prstGeom prst="line">
            <a:avLst/>
          </a:prstGeom>
          <a:ln w="38100">
            <a:solidFill>
              <a:srgbClr val="C00000"/>
            </a:solidFill>
            <a:tailEnd type="triangle"/>
          </a:ln>
        </p:spPr>
        <p:txBody>
          <a:bodyPr lIns="34289" rIns="34289"/>
          <a:lstStyle/>
          <a:p>
            <a:pPr defTabSz="342900">
              <a:defRPr sz="1200">
                <a:latin typeface="+mn-lt"/>
                <a:ea typeface="+mn-ea"/>
                <a:cs typeface="+mn-cs"/>
                <a:sym typeface="Helvetica"/>
              </a:defRPr>
            </a:pPr>
            <a:endParaRPr sz="900"/>
          </a:p>
        </p:txBody>
      </p:sp>
    </p:spTree>
    <p:extLst>
      <p:ext uri="{BB962C8B-B14F-4D97-AF65-F5344CB8AC3E}">
        <p14:creationId xmlns:p14="http://schemas.microsoft.com/office/powerpoint/2010/main" val="176751990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 grpId="0" animBg="1" advAuto="0"/>
      <p:bldP spid="93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UV portal hepatic necrosis pm.jpg" descr="UV portal hepatic necrosis pm.jpg"/>
          <p:cNvPicPr>
            <a:picLocks noChangeAspect="1"/>
          </p:cNvPicPr>
          <p:nvPr/>
        </p:nvPicPr>
        <p:blipFill>
          <a:blip r:embed="rId2"/>
          <a:srcRect l="4202" r="13134" b="10000"/>
          <a:stretch>
            <a:fillRect/>
          </a:stretch>
        </p:blipFill>
        <p:spPr>
          <a:xfrm>
            <a:off x="1749538" y="1873847"/>
            <a:ext cx="2847341" cy="3909060"/>
          </a:xfrm>
          <a:prstGeom prst="rect">
            <a:avLst/>
          </a:prstGeom>
          <a:ln w="12700">
            <a:miter lim="400000"/>
          </a:ln>
        </p:spPr>
      </p:pic>
      <p:pic>
        <p:nvPicPr>
          <p:cNvPr id="936" name="UV portal hepatic necrosis pm lat.jpg" descr="UV portal hepatic necrosis pm lat.jpg"/>
          <p:cNvPicPr>
            <a:picLocks noChangeAspect="1"/>
          </p:cNvPicPr>
          <p:nvPr/>
        </p:nvPicPr>
        <p:blipFill>
          <a:blip r:embed="rId3"/>
          <a:srcRect l="28021" t="1110" b="8888"/>
          <a:stretch>
            <a:fillRect/>
          </a:stretch>
        </p:blipFill>
        <p:spPr>
          <a:xfrm>
            <a:off x="4784462" y="1873848"/>
            <a:ext cx="2452745" cy="3867100"/>
          </a:xfrm>
          <a:prstGeom prst="rect">
            <a:avLst/>
          </a:prstGeom>
          <a:ln w="12700">
            <a:miter lim="400000"/>
          </a:ln>
        </p:spPr>
      </p:pic>
      <p:sp>
        <p:nvSpPr>
          <p:cNvPr id="937" name="Shape 937"/>
          <p:cNvSpPr/>
          <p:nvPr/>
        </p:nvSpPr>
        <p:spPr>
          <a:xfrm>
            <a:off x="1142999" y="975695"/>
            <a:ext cx="6858002" cy="300082"/>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2400">
                <a:solidFill>
                  <a:srgbClr val="0404BC"/>
                </a:solidFill>
              </a:defRPr>
            </a:lvl1pPr>
          </a:lstStyle>
          <a:p>
            <a:pPr>
              <a:defRPr sz="1800">
                <a:solidFill>
                  <a:schemeClr val="accent4"/>
                </a:solidFill>
              </a:defRPr>
            </a:pPr>
            <a:endParaRPr sz="1350" dirty="0"/>
          </a:p>
        </p:txBody>
      </p:sp>
      <p:sp>
        <p:nvSpPr>
          <p:cNvPr id="2" name="Title 1"/>
          <p:cNvSpPr>
            <a:spLocks noGrp="1"/>
          </p:cNvSpPr>
          <p:nvPr>
            <p:ph type="title"/>
          </p:nvPr>
        </p:nvSpPr>
        <p:spPr/>
        <p:txBody>
          <a:bodyPr>
            <a:normAutofit/>
          </a:bodyPr>
          <a:lstStyle/>
          <a:p>
            <a:pPr>
              <a:defRPr sz="1800">
                <a:solidFill>
                  <a:schemeClr val="accent4"/>
                </a:solidFill>
              </a:defRPr>
            </a:pPr>
            <a:r>
              <a:rPr lang="en-CA" sz="2100" dirty="0">
                <a:latin typeface="Calibri" panose="020F0502020204030204" pitchFamily="34" charset="0"/>
              </a:rPr>
              <a:t>Where’s the UV line tip? </a:t>
            </a:r>
            <a:br>
              <a:rPr lang="en-CA" sz="2100" dirty="0">
                <a:latin typeface="Calibri" panose="020F0502020204030204" pitchFamily="34" charset="0"/>
              </a:rPr>
            </a:br>
            <a:r>
              <a:rPr lang="en-CA" sz="2100" dirty="0">
                <a:latin typeface="Calibri" panose="020F0502020204030204" pitchFamily="34" charset="0"/>
              </a:rPr>
              <a:t>Do you need to adjust the UV position?</a:t>
            </a:r>
            <a:br>
              <a:rPr lang="en-CA" sz="2100" dirty="0">
                <a:latin typeface="Calibri" panose="020F0502020204030204" pitchFamily="34" charset="0"/>
              </a:rPr>
            </a:br>
            <a:endParaRPr lang="en-CA" sz="2100" dirty="0">
              <a:latin typeface="Calibri" panose="020F0502020204030204" pitchFamily="34" charset="0"/>
            </a:endParaRPr>
          </a:p>
        </p:txBody>
      </p:sp>
    </p:spTree>
    <p:extLst>
      <p:ext uri="{BB962C8B-B14F-4D97-AF65-F5344CB8AC3E}">
        <p14:creationId xmlns:p14="http://schemas.microsoft.com/office/powerpoint/2010/main" val="182544003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 name="rds air broncho ap 2271570.jpg" descr="rds air broncho ap 2271570.jpg"/>
          <p:cNvPicPr>
            <a:picLocks noChangeAspect="1"/>
          </p:cNvPicPr>
          <p:nvPr/>
        </p:nvPicPr>
        <p:blipFill>
          <a:blip r:embed="rId2"/>
          <a:srcRect l="12609" t="7777" r="25744" b="21479"/>
          <a:stretch>
            <a:fillRect/>
          </a:stretch>
        </p:blipFill>
        <p:spPr>
          <a:xfrm>
            <a:off x="4721880" y="2043281"/>
            <a:ext cx="2441492" cy="3531226"/>
          </a:xfrm>
          <a:prstGeom prst="rect">
            <a:avLst/>
          </a:prstGeom>
          <a:ln w="12700">
            <a:miter lim="400000"/>
          </a:ln>
        </p:spPr>
      </p:pic>
      <p:sp>
        <p:nvSpPr>
          <p:cNvPr id="947" name="Shape 947"/>
          <p:cNvSpPr>
            <a:spLocks noGrp="1"/>
          </p:cNvSpPr>
          <p:nvPr>
            <p:ph type="title"/>
          </p:nvPr>
        </p:nvSpPr>
        <p:spPr>
          <a:xfrm>
            <a:off x="685800" y="304800"/>
            <a:ext cx="7886700" cy="1219200"/>
          </a:xfrm>
          <a:prstGeom prst="rect">
            <a:avLst/>
          </a:prstGeom>
        </p:spPr>
        <p:txBody>
          <a:bodyPr>
            <a:normAutofit fontScale="90000"/>
          </a:bodyPr>
          <a:lstStyle>
            <a:lvl1pPr>
              <a:defRPr sz="3200">
                <a:solidFill>
                  <a:srgbClr val="0404BC"/>
                </a:solidFill>
              </a:defRPr>
            </a:lvl1pPr>
          </a:lstStyle>
          <a:p>
            <a:pPr>
              <a:defRPr sz="4400">
                <a:solidFill>
                  <a:schemeClr val="accent4"/>
                </a:solidFill>
              </a:defRPr>
            </a:pPr>
            <a:r>
              <a:rPr dirty="0"/>
              <a:t>Two UV lines</a:t>
            </a:r>
            <a:br>
              <a:rPr lang="en-CA" dirty="0"/>
            </a:br>
            <a:r>
              <a:rPr lang="en-CA" dirty="0"/>
              <a:t>w</a:t>
            </a:r>
            <a:r>
              <a:rPr dirty="0" err="1"/>
              <a:t>hich</a:t>
            </a:r>
            <a:r>
              <a:rPr dirty="0"/>
              <a:t> line is mal</a:t>
            </a:r>
            <a:r>
              <a:rPr lang="en-US" dirty="0"/>
              <a:t>-</a:t>
            </a:r>
            <a:r>
              <a:rPr dirty="0"/>
              <a:t>positioned?</a:t>
            </a:r>
          </a:p>
        </p:txBody>
      </p:sp>
      <p:sp>
        <p:nvSpPr>
          <p:cNvPr id="948" name="Shape 948"/>
          <p:cNvSpPr/>
          <p:nvPr/>
        </p:nvSpPr>
        <p:spPr>
          <a:xfrm>
            <a:off x="2628900" y="5600700"/>
            <a:ext cx="1085850" cy="300082"/>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lvl1pPr>
              <a:defRPr sz="2000" b="1"/>
            </a:lvl1pPr>
          </a:lstStyle>
          <a:p>
            <a:pPr>
              <a:defRPr sz="1800" b="0"/>
            </a:pPr>
            <a:r>
              <a:rPr sz="1350" dirty="0"/>
              <a:t>UV 1</a:t>
            </a:r>
          </a:p>
        </p:txBody>
      </p:sp>
      <p:sp>
        <p:nvSpPr>
          <p:cNvPr id="949" name="Shape 949"/>
          <p:cNvSpPr/>
          <p:nvPr/>
        </p:nvSpPr>
        <p:spPr>
          <a:xfrm>
            <a:off x="5657850" y="5600700"/>
            <a:ext cx="1085850" cy="300082"/>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lvl1pPr>
              <a:defRPr sz="2000" b="1"/>
            </a:lvl1pPr>
          </a:lstStyle>
          <a:p>
            <a:pPr>
              <a:defRPr sz="1800" b="0"/>
            </a:pPr>
            <a:r>
              <a:rPr sz="1350" dirty="0"/>
              <a:t>UV 2</a:t>
            </a:r>
          </a:p>
        </p:txBody>
      </p:sp>
      <p:pic>
        <p:nvPicPr>
          <p:cNvPr id="950" name="uv only possibly low ap ok lat 2397454.jpg" descr="uv only possibly low ap ok lat 2397454.jpg"/>
          <p:cNvPicPr>
            <a:picLocks noChangeAspect="1"/>
          </p:cNvPicPr>
          <p:nvPr/>
        </p:nvPicPr>
        <p:blipFill>
          <a:blip r:embed="rId3"/>
          <a:srcRect l="41061" t="18888" r="3382" b="10000"/>
          <a:stretch>
            <a:fillRect/>
          </a:stretch>
        </p:blipFill>
        <p:spPr>
          <a:xfrm>
            <a:off x="2057400" y="2043280"/>
            <a:ext cx="2284613" cy="3531227"/>
          </a:xfrm>
          <a:prstGeom prst="rect">
            <a:avLst/>
          </a:prstGeom>
          <a:ln w="12700">
            <a:miter lim="400000"/>
          </a:ln>
        </p:spPr>
      </p:pic>
    </p:spTree>
    <p:extLst>
      <p:ext uri="{BB962C8B-B14F-4D97-AF65-F5344CB8AC3E}">
        <p14:creationId xmlns:p14="http://schemas.microsoft.com/office/powerpoint/2010/main" val="267817392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 name="uv only possibly low ap ok lat 2397454 lat.jpg" descr="uv only possibly low ap ok lat 2397454 lat.jpg"/>
          <p:cNvPicPr>
            <a:picLocks noChangeAspect="1"/>
          </p:cNvPicPr>
          <p:nvPr/>
        </p:nvPicPr>
        <p:blipFill>
          <a:blip r:embed="rId2"/>
          <a:srcRect l="28021" t="8888" r="6129" b="15556"/>
          <a:stretch>
            <a:fillRect/>
          </a:stretch>
        </p:blipFill>
        <p:spPr>
          <a:xfrm>
            <a:off x="4686301" y="1714500"/>
            <a:ext cx="2567549" cy="3714751"/>
          </a:xfrm>
          <a:prstGeom prst="rect">
            <a:avLst/>
          </a:prstGeom>
          <a:ln w="12700">
            <a:miter lim="400000"/>
          </a:ln>
        </p:spPr>
      </p:pic>
      <p:pic>
        <p:nvPicPr>
          <p:cNvPr id="953" name="uv only possibly low ap ok lat 2397454.jpg" descr="uv only possibly low ap ok lat 2397454.jpg"/>
          <p:cNvPicPr>
            <a:picLocks noChangeAspect="1"/>
          </p:cNvPicPr>
          <p:nvPr/>
        </p:nvPicPr>
        <p:blipFill>
          <a:blip r:embed="rId3"/>
          <a:srcRect l="37573" t="17778" b="10000"/>
          <a:stretch>
            <a:fillRect/>
          </a:stretch>
        </p:blipFill>
        <p:spPr>
          <a:xfrm>
            <a:off x="1657350" y="1714500"/>
            <a:ext cx="2658666" cy="3714750"/>
          </a:xfrm>
          <a:prstGeom prst="rect">
            <a:avLst/>
          </a:prstGeom>
          <a:ln w="12700">
            <a:miter lim="400000"/>
          </a:ln>
        </p:spPr>
      </p:pic>
      <p:sp>
        <p:nvSpPr>
          <p:cNvPr id="954" name="Shape 954"/>
          <p:cNvSpPr>
            <a:spLocks noGrp="1"/>
          </p:cNvSpPr>
          <p:nvPr>
            <p:ph type="title" idx="4294967295"/>
          </p:nvPr>
        </p:nvSpPr>
        <p:spPr>
          <a:xfrm>
            <a:off x="1485900" y="1063229"/>
            <a:ext cx="6172200" cy="479822"/>
          </a:xfrm>
          <a:prstGeom prst="rect">
            <a:avLst/>
          </a:prstGeom>
        </p:spPr>
        <p:txBody>
          <a:bodyPr>
            <a:normAutofit fontScale="90000"/>
          </a:bodyPr>
          <a:lstStyle>
            <a:lvl1pPr>
              <a:defRPr sz="3200">
                <a:solidFill>
                  <a:srgbClr val="0404BC"/>
                </a:solidFill>
              </a:defRPr>
            </a:lvl1pPr>
          </a:lstStyle>
          <a:p>
            <a:pPr>
              <a:defRPr sz="4400">
                <a:solidFill>
                  <a:schemeClr val="accent4"/>
                </a:solidFill>
              </a:defRPr>
            </a:pPr>
            <a:r>
              <a:rPr dirty="0"/>
              <a:t>UV 1</a:t>
            </a:r>
          </a:p>
        </p:txBody>
      </p:sp>
      <p:sp>
        <p:nvSpPr>
          <p:cNvPr id="955" name="Shape 955"/>
          <p:cNvSpPr/>
          <p:nvPr/>
        </p:nvSpPr>
        <p:spPr>
          <a:xfrm>
            <a:off x="2529483" y="3426464"/>
            <a:ext cx="457201" cy="1191"/>
          </a:xfrm>
          <a:prstGeom prst="line">
            <a:avLst/>
          </a:prstGeom>
          <a:ln w="38100">
            <a:solidFill>
              <a:srgbClr val="C00000"/>
            </a:solidFill>
            <a:tailEnd type="triangle"/>
          </a:ln>
        </p:spPr>
        <p:txBody>
          <a:bodyPr lIns="34289" rIns="34289"/>
          <a:lstStyle/>
          <a:p>
            <a:pPr defTabSz="342900">
              <a:defRPr sz="1200">
                <a:latin typeface="+mn-lt"/>
                <a:ea typeface="+mn-ea"/>
                <a:cs typeface="+mn-cs"/>
                <a:sym typeface="Helvetica"/>
              </a:defRPr>
            </a:pPr>
            <a:endParaRPr sz="900" dirty="0"/>
          </a:p>
        </p:txBody>
      </p:sp>
      <p:sp>
        <p:nvSpPr>
          <p:cNvPr id="956" name="Shape 956"/>
          <p:cNvSpPr/>
          <p:nvPr/>
        </p:nvSpPr>
        <p:spPr>
          <a:xfrm>
            <a:off x="5665918" y="3426464"/>
            <a:ext cx="457201" cy="1191"/>
          </a:xfrm>
          <a:prstGeom prst="line">
            <a:avLst/>
          </a:prstGeom>
          <a:ln w="38100">
            <a:solidFill>
              <a:srgbClr val="C00000"/>
            </a:solidFill>
            <a:tailEnd type="triangle"/>
          </a:ln>
        </p:spPr>
        <p:txBody>
          <a:bodyPr lIns="34289" rIns="34289"/>
          <a:lstStyle/>
          <a:p>
            <a:pPr defTabSz="342900">
              <a:defRPr sz="1200">
                <a:latin typeface="+mn-lt"/>
                <a:ea typeface="+mn-ea"/>
                <a:cs typeface="+mn-cs"/>
                <a:sym typeface="Helvetica"/>
              </a:defRPr>
            </a:pPr>
            <a:endParaRPr sz="900" dirty="0"/>
          </a:p>
        </p:txBody>
      </p:sp>
    </p:spTree>
    <p:extLst>
      <p:ext uri="{BB962C8B-B14F-4D97-AF65-F5344CB8AC3E}">
        <p14:creationId xmlns:p14="http://schemas.microsoft.com/office/powerpoint/2010/main" val="148437707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rds air broncho ap 2271570.jpg" descr="rds air broncho ap 2271570.jpg"/>
          <p:cNvPicPr>
            <a:picLocks noChangeAspect="1"/>
          </p:cNvPicPr>
          <p:nvPr/>
        </p:nvPicPr>
        <p:blipFill>
          <a:blip r:embed="rId3"/>
          <a:srcRect l="12609" t="7777" r="25744" b="8888"/>
          <a:stretch>
            <a:fillRect/>
          </a:stretch>
        </p:blipFill>
        <p:spPr>
          <a:xfrm>
            <a:off x="1984402" y="1696346"/>
            <a:ext cx="2326724" cy="3965540"/>
          </a:xfrm>
          <a:prstGeom prst="rect">
            <a:avLst/>
          </a:prstGeom>
          <a:ln w="12700">
            <a:miter lim="400000"/>
          </a:ln>
        </p:spPr>
      </p:pic>
      <p:pic>
        <p:nvPicPr>
          <p:cNvPr id="959" name="rds air broncho lat 2271570.jpg" descr="rds air broncho lat 2271570.jpg"/>
          <p:cNvPicPr>
            <a:picLocks noChangeAspect="1"/>
          </p:cNvPicPr>
          <p:nvPr/>
        </p:nvPicPr>
        <p:blipFill>
          <a:blip r:embed="rId4"/>
          <a:srcRect l="18481" t="3332" r="39273" b="8888"/>
          <a:stretch>
            <a:fillRect/>
          </a:stretch>
        </p:blipFill>
        <p:spPr>
          <a:xfrm>
            <a:off x="4881282" y="1708296"/>
            <a:ext cx="2402181" cy="3953590"/>
          </a:xfrm>
          <a:prstGeom prst="rect">
            <a:avLst/>
          </a:prstGeom>
          <a:ln w="12700">
            <a:miter lim="400000"/>
          </a:ln>
        </p:spPr>
      </p:pic>
      <p:sp>
        <p:nvSpPr>
          <p:cNvPr id="960" name="Shape 960"/>
          <p:cNvSpPr>
            <a:spLocks noGrp="1"/>
          </p:cNvSpPr>
          <p:nvPr>
            <p:ph type="title" idx="4294967295"/>
          </p:nvPr>
        </p:nvSpPr>
        <p:spPr>
          <a:xfrm>
            <a:off x="1485900" y="857250"/>
            <a:ext cx="6172200" cy="571500"/>
          </a:xfrm>
          <a:prstGeom prst="rect">
            <a:avLst/>
          </a:prstGeom>
        </p:spPr>
        <p:txBody>
          <a:bodyPr>
            <a:normAutofit fontScale="90000"/>
          </a:bodyPr>
          <a:lstStyle>
            <a:lvl1pPr>
              <a:defRPr sz="3200">
                <a:solidFill>
                  <a:srgbClr val="0404BC"/>
                </a:solidFill>
              </a:defRPr>
            </a:lvl1pPr>
          </a:lstStyle>
          <a:p>
            <a:pPr>
              <a:defRPr sz="4400">
                <a:solidFill>
                  <a:schemeClr val="accent4"/>
                </a:solidFill>
              </a:defRPr>
            </a:pPr>
            <a:r>
              <a:rPr dirty="0"/>
              <a:t>UV 2</a:t>
            </a:r>
          </a:p>
        </p:txBody>
      </p:sp>
      <p:sp>
        <p:nvSpPr>
          <p:cNvPr id="961" name="Shape 961"/>
          <p:cNvSpPr/>
          <p:nvPr/>
        </p:nvSpPr>
        <p:spPr>
          <a:xfrm>
            <a:off x="2536788" y="3019538"/>
            <a:ext cx="457201" cy="1191"/>
          </a:xfrm>
          <a:prstGeom prst="line">
            <a:avLst/>
          </a:prstGeom>
          <a:ln w="38100">
            <a:solidFill>
              <a:srgbClr val="C00000"/>
            </a:solidFill>
            <a:tailEnd type="triangle"/>
          </a:ln>
        </p:spPr>
        <p:txBody>
          <a:bodyPr lIns="34289" rIns="34289"/>
          <a:lstStyle/>
          <a:p>
            <a:pPr defTabSz="342900">
              <a:defRPr sz="1200">
                <a:latin typeface="+mn-lt"/>
                <a:ea typeface="+mn-ea"/>
                <a:cs typeface="+mn-cs"/>
                <a:sym typeface="Helvetica"/>
              </a:defRPr>
            </a:pPr>
            <a:endParaRPr sz="900" dirty="0"/>
          </a:p>
        </p:txBody>
      </p:sp>
      <p:sp>
        <p:nvSpPr>
          <p:cNvPr id="962" name="Shape 962"/>
          <p:cNvSpPr/>
          <p:nvPr/>
        </p:nvSpPr>
        <p:spPr>
          <a:xfrm flipH="1" flipV="1">
            <a:off x="6259607" y="3346973"/>
            <a:ext cx="400051" cy="1191"/>
          </a:xfrm>
          <a:prstGeom prst="line">
            <a:avLst/>
          </a:prstGeom>
          <a:ln w="38100">
            <a:solidFill>
              <a:srgbClr val="C00000"/>
            </a:solidFill>
            <a:tailEnd type="triangle"/>
          </a:ln>
        </p:spPr>
        <p:txBody>
          <a:bodyPr lIns="34289" rIns="34289"/>
          <a:lstStyle/>
          <a:p>
            <a:pPr defTabSz="342900">
              <a:defRPr sz="1200">
                <a:latin typeface="+mn-lt"/>
                <a:ea typeface="+mn-ea"/>
                <a:cs typeface="+mn-cs"/>
                <a:sym typeface="Helvetica"/>
              </a:defRPr>
            </a:pPr>
            <a:endParaRPr sz="900" dirty="0"/>
          </a:p>
        </p:txBody>
      </p:sp>
    </p:spTree>
    <p:extLst>
      <p:ext uri="{BB962C8B-B14F-4D97-AF65-F5344CB8AC3E}">
        <p14:creationId xmlns:p14="http://schemas.microsoft.com/office/powerpoint/2010/main" val="344949465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dirty="0">
                <a:solidFill>
                  <a:srgbClr val="0404BC"/>
                </a:solidFill>
                <a:effectLst/>
              </a:rPr>
              <a:t>Umbilical Catheter Insertion Depth</a:t>
            </a:r>
          </a:p>
        </p:txBody>
      </p:sp>
      <p:sp>
        <p:nvSpPr>
          <p:cNvPr id="3" name="Content Placeholder 2"/>
          <p:cNvSpPr>
            <a:spLocks noGrp="1"/>
          </p:cNvSpPr>
          <p:nvPr>
            <p:ph idx="1"/>
          </p:nvPr>
        </p:nvSpPr>
        <p:spPr>
          <a:xfrm>
            <a:off x="533400" y="1676400"/>
            <a:ext cx="8229600" cy="4678680"/>
          </a:xfrm>
          <a:noFill/>
          <a:ln>
            <a:noFill/>
          </a:ln>
        </p:spPr>
        <p:style>
          <a:lnRef idx="2">
            <a:schemeClr val="accent4"/>
          </a:lnRef>
          <a:fillRef idx="1">
            <a:schemeClr val="lt1"/>
          </a:fillRef>
          <a:effectRef idx="0">
            <a:schemeClr val="accent4"/>
          </a:effectRef>
          <a:fontRef idx="minor">
            <a:schemeClr val="dk1"/>
          </a:fontRef>
        </p:style>
        <p:txBody>
          <a:bodyPr>
            <a:noAutofit/>
          </a:bodyPr>
          <a:lstStyle/>
          <a:p>
            <a:r>
              <a:rPr lang="en-CA" sz="2600" dirty="0">
                <a:solidFill>
                  <a:schemeClr val="tx1"/>
                </a:solidFill>
              </a:rPr>
              <a:t>Goal:  accurate positioning on first insertion </a:t>
            </a:r>
            <a:br>
              <a:rPr lang="en-CA" sz="2600" dirty="0">
                <a:solidFill>
                  <a:schemeClr val="tx1"/>
                </a:solidFill>
              </a:rPr>
            </a:br>
            <a:endParaRPr lang="en-CA" sz="2600" dirty="0">
              <a:solidFill>
                <a:schemeClr val="tx1"/>
              </a:solidFill>
            </a:endParaRPr>
          </a:p>
          <a:p>
            <a:r>
              <a:rPr lang="en-CA" sz="2600" dirty="0">
                <a:solidFill>
                  <a:schemeClr val="tx1"/>
                </a:solidFill>
              </a:rPr>
              <a:t>Mal-positioning on initial insertion results in:  </a:t>
            </a:r>
          </a:p>
          <a:p>
            <a:pPr lvl="2">
              <a:buNone/>
            </a:pPr>
            <a:r>
              <a:rPr lang="en-CA" sz="2600" dirty="0">
                <a:solidFill>
                  <a:schemeClr val="tx1"/>
                </a:solidFill>
                <a:latin typeface="Calibri"/>
                <a:cs typeface="Calibri"/>
              </a:rPr>
              <a:t>↑ </a:t>
            </a:r>
            <a:r>
              <a:rPr lang="en-CA" sz="2600" dirty="0">
                <a:solidFill>
                  <a:schemeClr val="tx1"/>
                </a:solidFill>
              </a:rPr>
              <a:t>infant handling</a:t>
            </a:r>
          </a:p>
          <a:p>
            <a:pPr lvl="2">
              <a:buNone/>
            </a:pPr>
            <a:r>
              <a:rPr lang="en-CA" sz="2600" dirty="0">
                <a:solidFill>
                  <a:schemeClr val="tx1"/>
                </a:solidFill>
                <a:latin typeface="Calibri"/>
                <a:cs typeface="Calibri"/>
              </a:rPr>
              <a:t>↑ </a:t>
            </a:r>
            <a:r>
              <a:rPr lang="en-CA" sz="2600" dirty="0">
                <a:solidFill>
                  <a:schemeClr val="tx1"/>
                </a:solidFill>
              </a:rPr>
              <a:t>radiation exposure</a:t>
            </a:r>
          </a:p>
          <a:p>
            <a:pPr lvl="2">
              <a:buNone/>
            </a:pPr>
            <a:r>
              <a:rPr lang="en-CA" sz="2600" dirty="0">
                <a:solidFill>
                  <a:schemeClr val="tx1"/>
                </a:solidFill>
                <a:latin typeface="Calibri"/>
                <a:cs typeface="Calibri"/>
              </a:rPr>
              <a:t>↑ </a:t>
            </a:r>
            <a:r>
              <a:rPr lang="en-CA" sz="2600" dirty="0">
                <a:solidFill>
                  <a:schemeClr val="tx1"/>
                </a:solidFill>
              </a:rPr>
              <a:t>infection risk (2</a:t>
            </a:r>
            <a:r>
              <a:rPr lang="en-CA" sz="2600" dirty="0">
                <a:solidFill>
                  <a:schemeClr val="tx1"/>
                </a:solidFill>
                <a:latin typeface="Calibri"/>
                <a:cs typeface="Calibri"/>
              </a:rPr>
              <a:t>° line manipulation)</a:t>
            </a:r>
            <a:r>
              <a:rPr lang="en-CA" sz="2600" dirty="0">
                <a:solidFill>
                  <a:schemeClr val="tx1"/>
                </a:solidFill>
              </a:rPr>
              <a:t> </a:t>
            </a:r>
            <a:br>
              <a:rPr lang="en-CA" sz="2600" dirty="0">
                <a:solidFill>
                  <a:schemeClr val="tx1"/>
                </a:solidFill>
              </a:rPr>
            </a:br>
            <a:endParaRPr lang="en-CA" sz="2600" dirty="0">
              <a:solidFill>
                <a:schemeClr val="tx1"/>
              </a:solidFill>
            </a:endParaRPr>
          </a:p>
          <a:p>
            <a:r>
              <a:rPr lang="en-CA" sz="2600" dirty="0">
                <a:solidFill>
                  <a:schemeClr val="tx1"/>
                </a:solidFill>
              </a:rPr>
              <a:t>Several methods available to determine depth of insertion;  most commonly used: </a:t>
            </a:r>
          </a:p>
          <a:p>
            <a:pPr lvl="2"/>
            <a:r>
              <a:rPr lang="en-CA" sz="2600" dirty="0">
                <a:solidFill>
                  <a:schemeClr val="tx1"/>
                </a:solidFill>
              </a:rPr>
              <a:t>Dunn (1966): shoulder umbilicus length nomogram</a:t>
            </a:r>
          </a:p>
          <a:p>
            <a:pPr lvl="2"/>
            <a:r>
              <a:rPr lang="en-CA" sz="2600" dirty="0">
                <a:solidFill>
                  <a:schemeClr val="tx1"/>
                </a:solidFill>
              </a:rPr>
              <a:t>Shukla &amp; Ferrara (1986): weight formula</a:t>
            </a:r>
          </a:p>
        </p:txBody>
      </p:sp>
      <p:sp>
        <p:nvSpPr>
          <p:cNvPr id="4" name="Date Placeholder 3"/>
          <p:cNvSpPr>
            <a:spLocks noGrp="1"/>
          </p:cNvSpPr>
          <p:nvPr>
            <p:ph type="dt" sz="half" idx="10"/>
          </p:nvPr>
        </p:nvSpPr>
        <p:spPr/>
        <p:txBody>
          <a:bodyPr/>
          <a:lstStyle/>
          <a:p>
            <a:fld id="{B2483A18-B97B-44DE-A188-C9CA67FB2B3B}" type="datetime1">
              <a:rPr lang="en-US" smtClean="0"/>
              <a:t>3/22/2022</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828800"/>
            <a:ext cx="8610600" cy="2554545"/>
          </a:xfrm>
          <a:prstGeom prst="rect">
            <a:avLst/>
          </a:prstGeom>
          <a:solidFill>
            <a:schemeClr val="tx2">
              <a:lumMod val="20000"/>
              <a:lumOff val="80000"/>
            </a:schemeClr>
          </a:solidFill>
          <a:ln>
            <a:solidFill>
              <a:schemeClr val="tx1"/>
            </a:solidFill>
          </a:ln>
        </p:spPr>
        <p:txBody>
          <a:bodyPr wrap="square">
            <a:spAutoFit/>
          </a:bodyPr>
          <a:lstStyle/>
          <a:p>
            <a:pPr marL="292100" lvl="3" indent="-292100">
              <a:spcBef>
                <a:spcPts val="0"/>
              </a:spcBef>
              <a:buClr>
                <a:schemeClr val="accent1"/>
              </a:buClr>
              <a:buSzPct val="70000"/>
            </a:pPr>
            <a:r>
              <a:rPr lang="en-CA" sz="3200" dirty="0"/>
              <a:t>UA catheter length (cm) = 3•BW (kg) + 9</a:t>
            </a:r>
          </a:p>
          <a:p>
            <a:pPr marL="292100" lvl="3" indent="-292100">
              <a:spcBef>
                <a:spcPts val="0"/>
              </a:spcBef>
              <a:buClr>
                <a:schemeClr val="accent1"/>
              </a:buClr>
              <a:buSzPct val="70000"/>
            </a:pPr>
            <a:endParaRPr lang="en-CA" sz="3200" dirty="0"/>
          </a:p>
          <a:p>
            <a:pPr marL="292100" lvl="3" indent="-292100">
              <a:spcBef>
                <a:spcPts val="0"/>
              </a:spcBef>
              <a:buClr>
                <a:schemeClr val="accent1"/>
              </a:buClr>
              <a:buSzPct val="70000"/>
            </a:pPr>
            <a:r>
              <a:rPr lang="en-CA" sz="3200" dirty="0"/>
              <a:t>UV catheter length (cm) = ½ UA line calculation + 1</a:t>
            </a:r>
          </a:p>
          <a:p>
            <a:pPr marL="292100" lvl="3" indent="-292100">
              <a:spcBef>
                <a:spcPts val="0"/>
              </a:spcBef>
              <a:buClr>
                <a:schemeClr val="accent1"/>
              </a:buClr>
              <a:buSzPct val="70000"/>
              <a:buFont typeface="Wingdings 2"/>
              <a:buChar char=""/>
            </a:pPr>
            <a:endParaRPr lang="en-CA" sz="3200" dirty="0"/>
          </a:p>
          <a:p>
            <a:pPr marL="292100" lvl="3" indent="-292100" algn="ctr">
              <a:spcBef>
                <a:spcPts val="0"/>
              </a:spcBef>
              <a:buSzPct val="70000"/>
            </a:pPr>
            <a:r>
              <a:rPr lang="en-CA" sz="3200" b="1" dirty="0"/>
              <a:t>Remember to add length of umbilical stump</a:t>
            </a:r>
          </a:p>
        </p:txBody>
      </p:sp>
      <p:sp>
        <p:nvSpPr>
          <p:cNvPr id="3" name="Title 2"/>
          <p:cNvSpPr>
            <a:spLocks noGrp="1"/>
          </p:cNvSpPr>
          <p:nvPr>
            <p:ph type="title"/>
          </p:nvPr>
        </p:nvSpPr>
        <p:spPr/>
        <p:txBody>
          <a:bodyPr/>
          <a:lstStyle/>
          <a:p>
            <a:r>
              <a:rPr lang="en-CA" dirty="0">
                <a:solidFill>
                  <a:srgbClr val="0404BC"/>
                </a:solidFill>
              </a:rPr>
              <a:t>Shukla &amp; Ferrara Formula</a:t>
            </a:r>
          </a:p>
        </p:txBody>
      </p:sp>
      <p:sp>
        <p:nvSpPr>
          <p:cNvPr id="4" name="Date Placeholder 3"/>
          <p:cNvSpPr>
            <a:spLocks noGrp="1"/>
          </p:cNvSpPr>
          <p:nvPr>
            <p:ph type="dt" sz="half" idx="10"/>
          </p:nvPr>
        </p:nvSpPr>
        <p:spPr/>
        <p:txBody>
          <a:bodyPr/>
          <a:lstStyle/>
          <a:p>
            <a:fld id="{D3C4CF61-F964-437C-9A6A-C626DA1FE1FE}" type="datetime1">
              <a:rPr lang="en-US" smtClean="0"/>
              <a:t>3/22/2022</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CA" dirty="0">
                <a:solidFill>
                  <a:srgbClr val="0404BC"/>
                </a:solidFill>
                <a:cs typeface="Arial" pitchFamily="34" charset="0"/>
              </a:rPr>
              <a:t>Sample Calculations</a:t>
            </a:r>
          </a:p>
        </p:txBody>
      </p:sp>
      <p:sp>
        <p:nvSpPr>
          <p:cNvPr id="4" name="Content Placeholder 3"/>
          <p:cNvSpPr>
            <a:spLocks noGrp="1"/>
          </p:cNvSpPr>
          <p:nvPr>
            <p:ph idx="1"/>
          </p:nvPr>
        </p:nvSpPr>
        <p:spPr/>
        <p:txBody>
          <a:bodyPr>
            <a:noAutofit/>
          </a:bodyPr>
          <a:lstStyle/>
          <a:p>
            <a:pPr>
              <a:lnSpc>
                <a:spcPct val="120000"/>
              </a:lnSpc>
              <a:buNone/>
            </a:pPr>
            <a:r>
              <a:rPr lang="en-US" b="1" dirty="0">
                <a:solidFill>
                  <a:srgbClr val="0404BC"/>
                </a:solidFill>
                <a:cs typeface="Arial" pitchFamily="34" charset="0"/>
              </a:rPr>
              <a:t>UAC</a:t>
            </a:r>
            <a:endParaRPr lang="en-US" sz="2400" b="1" dirty="0">
              <a:solidFill>
                <a:srgbClr val="0404BC"/>
              </a:solidFill>
              <a:cs typeface="Arial" pitchFamily="34" charset="0"/>
            </a:endParaRPr>
          </a:p>
          <a:p>
            <a:pPr>
              <a:lnSpc>
                <a:spcPct val="120000"/>
              </a:lnSpc>
              <a:buNone/>
            </a:pPr>
            <a:r>
              <a:rPr lang="en-US" sz="2800" dirty="0">
                <a:cs typeface="Arial" pitchFamily="34" charset="0"/>
              </a:rPr>
              <a:t>(weight in kg x 3 + 9 )+ length umbilical stump (cm)</a:t>
            </a:r>
          </a:p>
          <a:p>
            <a:pPr lvl="1">
              <a:lnSpc>
                <a:spcPct val="120000"/>
              </a:lnSpc>
              <a:buFont typeface="Arial" pitchFamily="34" charset="0"/>
              <a:buChar char="•"/>
            </a:pPr>
            <a:r>
              <a:rPr lang="en-US" sz="2400" dirty="0">
                <a:solidFill>
                  <a:srgbClr val="C00000"/>
                </a:solidFill>
                <a:cs typeface="Arial" pitchFamily="34" charset="0"/>
              </a:rPr>
              <a:t>2 kg infant: umbilical stump 1 cm  </a:t>
            </a:r>
          </a:p>
          <a:p>
            <a:pPr lvl="1">
              <a:lnSpc>
                <a:spcPct val="120000"/>
              </a:lnSpc>
              <a:buFont typeface="Arial" pitchFamily="34" charset="0"/>
              <a:buChar char="•"/>
            </a:pPr>
            <a:r>
              <a:rPr lang="en-US" sz="2400" dirty="0">
                <a:solidFill>
                  <a:srgbClr val="C00000"/>
                </a:solidFill>
                <a:cs typeface="Arial" pitchFamily="34" charset="0"/>
              </a:rPr>
              <a:t>(2 kg X 3 + 9 ) + 1 =15 + 1 =16 cm </a:t>
            </a:r>
            <a:endParaRPr lang="en-US" sz="2400" b="1" dirty="0">
              <a:solidFill>
                <a:srgbClr val="C00000"/>
              </a:solidFill>
              <a:cs typeface="Arial" pitchFamily="34" charset="0"/>
            </a:endParaRPr>
          </a:p>
          <a:p>
            <a:pPr>
              <a:lnSpc>
                <a:spcPct val="120000"/>
              </a:lnSpc>
              <a:buNone/>
            </a:pPr>
            <a:r>
              <a:rPr lang="en-US" b="1" dirty="0">
                <a:solidFill>
                  <a:srgbClr val="0404BC"/>
                </a:solidFill>
                <a:cs typeface="Arial" pitchFamily="34" charset="0"/>
              </a:rPr>
              <a:t>UVC</a:t>
            </a:r>
          </a:p>
          <a:p>
            <a:pPr>
              <a:buNone/>
            </a:pPr>
            <a:r>
              <a:rPr lang="en-US" sz="2400" dirty="0">
                <a:cs typeface="Arial" pitchFamily="34" charset="0"/>
              </a:rPr>
              <a:t>[(weight in kg x 3 + 9) ÷ 2] + 1 + length umbilical stump (cm)</a:t>
            </a:r>
          </a:p>
          <a:p>
            <a:pPr lvl="1">
              <a:buFont typeface="Arial" pitchFamily="34" charset="0"/>
              <a:buChar char="•"/>
            </a:pPr>
            <a:r>
              <a:rPr lang="en-US" sz="2400" dirty="0">
                <a:solidFill>
                  <a:srgbClr val="C00000"/>
                </a:solidFill>
                <a:cs typeface="Arial" pitchFamily="34" charset="0"/>
              </a:rPr>
              <a:t>3 kg infant: umbilical stump 2 cm</a:t>
            </a:r>
          </a:p>
          <a:p>
            <a:pPr lvl="1">
              <a:buFont typeface="Arial" pitchFamily="34" charset="0"/>
              <a:buChar char="•"/>
            </a:pPr>
            <a:r>
              <a:rPr lang="en-US" sz="2400" dirty="0">
                <a:solidFill>
                  <a:srgbClr val="C00000"/>
                </a:solidFill>
                <a:cs typeface="Arial" pitchFamily="34" charset="0"/>
              </a:rPr>
              <a:t>[(3 kg X 3 + 9) ÷ 2] + 1 + 2 = (18 ÷ 2) + 1 + 2 = 12 cm </a:t>
            </a:r>
            <a:endParaRPr lang="en-CA" sz="2400" dirty="0">
              <a:solidFill>
                <a:srgbClr val="C00000"/>
              </a:solidFill>
            </a:endParaRPr>
          </a:p>
          <a:p>
            <a:endParaRPr lang="en-CA" dirty="0"/>
          </a:p>
        </p:txBody>
      </p:sp>
      <p:sp>
        <p:nvSpPr>
          <p:cNvPr id="5" name="Date Placeholder 4"/>
          <p:cNvSpPr>
            <a:spLocks noGrp="1"/>
          </p:cNvSpPr>
          <p:nvPr>
            <p:ph type="dt" sz="half" idx="10"/>
          </p:nvPr>
        </p:nvSpPr>
        <p:spPr/>
        <p:txBody>
          <a:bodyPr/>
          <a:lstStyle/>
          <a:p>
            <a:fld id="{21EB9297-CA60-4327-8621-172A15FD0492}" type="datetime1">
              <a:rPr lang="en-US" smtClean="0"/>
              <a:t>3/22/2022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0404BC"/>
                </a:solidFill>
              </a:rPr>
              <a:t>Target Areas for Patient Safety</a:t>
            </a:r>
          </a:p>
        </p:txBody>
      </p:sp>
      <p:sp>
        <p:nvSpPr>
          <p:cNvPr id="3" name="Content Placeholder 2"/>
          <p:cNvSpPr>
            <a:spLocks noGrp="1"/>
          </p:cNvSpPr>
          <p:nvPr>
            <p:ph idx="1"/>
          </p:nvPr>
        </p:nvSpPr>
        <p:spPr/>
        <p:txBody>
          <a:bodyPr/>
          <a:lstStyle/>
          <a:p>
            <a:r>
              <a:rPr lang="en-CA" dirty="0"/>
              <a:t>Promotion of aseptic technique</a:t>
            </a:r>
          </a:p>
          <a:p>
            <a:r>
              <a:rPr lang="en-CA" dirty="0"/>
              <a:t>Increase insertion success</a:t>
            </a:r>
          </a:p>
          <a:p>
            <a:r>
              <a:rPr lang="en-CA" dirty="0"/>
              <a:t>Minimizing line mal-position</a:t>
            </a:r>
          </a:p>
          <a:p>
            <a:r>
              <a:rPr lang="en-CA" dirty="0"/>
              <a:t>Reduction of complications</a:t>
            </a:r>
          </a:p>
        </p:txBody>
      </p:sp>
      <p:sp>
        <p:nvSpPr>
          <p:cNvPr id="4" name="Date Placeholder 3"/>
          <p:cNvSpPr>
            <a:spLocks noGrp="1"/>
          </p:cNvSpPr>
          <p:nvPr>
            <p:ph type="dt" sz="half" idx="10"/>
          </p:nvPr>
        </p:nvSpPr>
        <p:spPr/>
        <p:txBody>
          <a:bodyPr/>
          <a:lstStyle/>
          <a:p>
            <a:fld id="{7DEEE10B-4D07-47C4-B21B-F8B9A9A4E01E}" type="datetime1">
              <a:rPr lang="en-US" smtClean="0"/>
              <a:t>3/22/2022</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Skin Antisepsis </a:t>
            </a:r>
          </a:p>
        </p:txBody>
      </p:sp>
      <p:graphicFrame>
        <p:nvGraphicFramePr>
          <p:cNvPr id="4" name="Content Placeholder 3"/>
          <p:cNvGraphicFramePr>
            <a:graphicFrameLocks noGrp="1"/>
          </p:cNvGraphicFramePr>
          <p:nvPr>
            <p:ph idx="1"/>
          </p:nvPr>
        </p:nvGraphicFramePr>
        <p:xfrm>
          <a:off x="228600" y="838201"/>
          <a:ext cx="8763000" cy="5791438"/>
        </p:xfrm>
        <a:graphic>
          <a:graphicData uri="http://schemas.openxmlformats.org/drawingml/2006/table">
            <a:tbl>
              <a:tblPr firstRow="1" bandRow="1">
                <a:tableStyleId>{5C22544A-7EE6-4342-B048-85BDC9FD1C3A}</a:tableStyleId>
              </a:tblPr>
              <a:tblGrid>
                <a:gridCol w="3870325">
                  <a:extLst>
                    <a:ext uri="{9D8B030D-6E8A-4147-A177-3AD203B41FA5}">
                      <a16:colId xmlns:a16="http://schemas.microsoft.com/office/drawing/2014/main" val="20000"/>
                    </a:ext>
                  </a:extLst>
                </a:gridCol>
                <a:gridCol w="4892675">
                  <a:extLst>
                    <a:ext uri="{9D8B030D-6E8A-4147-A177-3AD203B41FA5}">
                      <a16:colId xmlns:a16="http://schemas.microsoft.com/office/drawing/2014/main" val="20001"/>
                    </a:ext>
                  </a:extLst>
                </a:gridCol>
              </a:tblGrid>
              <a:tr h="578883">
                <a:tc>
                  <a:txBody>
                    <a:bodyPr/>
                    <a:lstStyle/>
                    <a:p>
                      <a:r>
                        <a:rPr lang="en-US" sz="1600" dirty="0"/>
                        <a:t>Ensure no excess solution pools on skin</a:t>
                      </a:r>
                      <a:r>
                        <a:rPr lang="en-US" sz="1600" baseline="0" dirty="0"/>
                        <a:t> – especially for preterm infants </a:t>
                      </a:r>
                      <a:endParaRPr lang="en-US" sz="1600" dirty="0"/>
                    </a:p>
                  </a:txBody>
                  <a:tcPr/>
                </a:tc>
                <a:tc>
                  <a:txBody>
                    <a:bodyPr/>
                    <a:lstStyle/>
                    <a:p>
                      <a:r>
                        <a:rPr lang="en-US" sz="1600" dirty="0"/>
                        <a:t>Umbilical</a:t>
                      </a:r>
                      <a:r>
                        <a:rPr lang="en-US" sz="1600" baseline="0" dirty="0"/>
                        <a:t> Catheter Insertion </a:t>
                      </a:r>
                      <a:endParaRPr lang="en-US" sz="1600" dirty="0"/>
                    </a:p>
                  </a:txBody>
                  <a:tcPr/>
                </a:tc>
                <a:extLst>
                  <a:ext uri="{0D108BD9-81ED-4DB2-BD59-A6C34878D82A}">
                    <a16:rowId xmlns:a16="http://schemas.microsoft.com/office/drawing/2014/main" val="10000"/>
                  </a:ext>
                </a:extLst>
              </a:tr>
              <a:tr h="1974363">
                <a:tc>
                  <a:txBody>
                    <a:bodyPr/>
                    <a:lstStyle/>
                    <a:p>
                      <a:r>
                        <a:rPr lang="en-US" sz="1600" dirty="0"/>
                        <a:t>BW &lt; 1000 g AND</a:t>
                      </a:r>
                      <a:r>
                        <a:rPr lang="en-US" sz="1600" baseline="0" dirty="0"/>
                        <a:t> ≤ 48 hours old</a:t>
                      </a:r>
                      <a:endParaRPr lang="en-US" sz="1600" dirty="0"/>
                    </a:p>
                  </a:txBody>
                  <a:tcPr/>
                </a:tc>
                <a:tc>
                  <a:txBody>
                    <a:bodyPr/>
                    <a:lstStyle/>
                    <a:p>
                      <a:pPr marL="342900" indent="-342900">
                        <a:buAutoNum type="arabicPeriod"/>
                      </a:pPr>
                      <a:r>
                        <a:rPr lang="en-US" sz="1600" dirty="0"/>
                        <a:t>Apply 2% chlorhexidine</a:t>
                      </a:r>
                      <a:r>
                        <a:rPr lang="en-US" sz="1600" baseline="0" dirty="0"/>
                        <a:t> with 70% isopropyl alcohol</a:t>
                      </a:r>
                    </a:p>
                    <a:p>
                      <a:pPr marL="342900" indent="-342900">
                        <a:buAutoNum type="arabicPeriod"/>
                      </a:pPr>
                      <a:r>
                        <a:rPr lang="en-US" sz="1600" baseline="0" dirty="0"/>
                        <a:t>Apply to umbilical cord only</a:t>
                      </a:r>
                    </a:p>
                    <a:p>
                      <a:pPr marL="342900" indent="-342900">
                        <a:buAutoNum type="arabicPeriod"/>
                      </a:pPr>
                      <a:r>
                        <a:rPr lang="en-US" sz="1600" baseline="0" dirty="0"/>
                        <a:t>Establish sterile field as close as possible to umbilical cord</a:t>
                      </a:r>
                    </a:p>
                    <a:p>
                      <a:pPr marL="342900" indent="-342900">
                        <a:buAutoNum type="arabicPeriod"/>
                      </a:pPr>
                      <a:r>
                        <a:rPr lang="en-US" sz="1600" baseline="0" dirty="0"/>
                        <a:t>If any solution comes in contact with the skin, remove with sterile water or normal saline</a:t>
                      </a:r>
                      <a:endParaRPr lang="en-US" sz="1600" dirty="0"/>
                    </a:p>
                  </a:txBody>
                  <a:tcPr/>
                </a:tc>
                <a:extLst>
                  <a:ext uri="{0D108BD9-81ED-4DB2-BD59-A6C34878D82A}">
                    <a16:rowId xmlns:a16="http://schemas.microsoft.com/office/drawing/2014/main" val="10001"/>
                  </a:ext>
                </a:extLst>
              </a:tr>
              <a:tr h="1974363">
                <a:tc>
                  <a:txBody>
                    <a:bodyPr/>
                    <a:lstStyle/>
                    <a:p>
                      <a:r>
                        <a:rPr lang="en-US" sz="1600" dirty="0"/>
                        <a:t>BW &lt; 1000 g AND &gt; 48 hours old </a:t>
                      </a:r>
                    </a:p>
                  </a:txBody>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600" dirty="0"/>
                        <a:t>Apply 2% chlorhexidine</a:t>
                      </a:r>
                      <a:r>
                        <a:rPr lang="en-US" sz="1600" baseline="0" dirty="0"/>
                        <a:t> with 70% isopropyl alcohol</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aseline="0" dirty="0"/>
                        <a:t>Apply sparingly to smallest area necessary to complete procedure </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aseline="0" dirty="0"/>
                        <a:t>Remove immediately at procedure completion with sterile water or normal saline </a:t>
                      </a:r>
                    </a:p>
                    <a:p>
                      <a:endParaRPr lang="en-US" sz="1600" dirty="0"/>
                    </a:p>
                  </a:txBody>
                  <a:tcPr/>
                </a:tc>
                <a:extLst>
                  <a:ext uri="{0D108BD9-81ED-4DB2-BD59-A6C34878D82A}">
                    <a16:rowId xmlns:a16="http://schemas.microsoft.com/office/drawing/2014/main" val="10002"/>
                  </a:ext>
                </a:extLst>
              </a:tr>
              <a:tr h="1263592">
                <a:tc>
                  <a:txBody>
                    <a:bodyPr/>
                    <a:lstStyle/>
                    <a:p>
                      <a:r>
                        <a:rPr lang="en-US" sz="1600" dirty="0"/>
                        <a:t>BW &gt; 1000 g OR BW &lt; 1000 g AND &gt; 14 days of age </a:t>
                      </a:r>
                    </a:p>
                  </a:txBody>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600" dirty="0"/>
                        <a:t>Apply 2% chlorhexidine</a:t>
                      </a:r>
                      <a:r>
                        <a:rPr lang="en-US" sz="1600" baseline="0" dirty="0"/>
                        <a:t> with 70% isopropyl alcohol</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aseline="0" dirty="0"/>
                        <a:t>Do not wipe off</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aseline="0" dirty="0"/>
                        <a:t>Apply to smallest area necessary to complete procedure </a:t>
                      </a:r>
                    </a:p>
                  </a:txBody>
                  <a:tcPr/>
                </a:tc>
                <a:extLst>
                  <a:ext uri="{0D108BD9-81ED-4DB2-BD59-A6C34878D82A}">
                    <a16:rowId xmlns:a16="http://schemas.microsoft.com/office/drawing/2014/main" val="10003"/>
                  </a:ext>
                </a:extLst>
              </a:tr>
            </a:tbl>
          </a:graphicData>
        </a:graphic>
      </p:graphicFrame>
      <p:sp>
        <p:nvSpPr>
          <p:cNvPr id="5" name="Date Placeholder 4"/>
          <p:cNvSpPr>
            <a:spLocks noGrp="1"/>
          </p:cNvSpPr>
          <p:nvPr>
            <p:ph type="dt" sz="half" idx="10"/>
          </p:nvPr>
        </p:nvSpPr>
        <p:spPr/>
        <p:txBody>
          <a:bodyPr/>
          <a:lstStyle/>
          <a:p>
            <a:fld id="{E14746F2-8BEE-4F61-BC94-93383BFCEA35}" type="datetime1">
              <a:rPr lang="en-US" smtClean="0"/>
              <a:t>3/22/2022</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688848"/>
          </a:xfrm>
        </p:spPr>
        <p:txBody>
          <a:bodyPr/>
          <a:lstStyle/>
          <a:p>
            <a:pPr algn="ctr">
              <a:buNone/>
            </a:pPr>
            <a:r>
              <a:rPr lang="en-US" b="1" dirty="0">
                <a:solidFill>
                  <a:srgbClr val="0070C0"/>
                </a:solidFill>
              </a:rPr>
              <a:t>CENTRAL LINE CONNECTIONS</a:t>
            </a:r>
          </a:p>
        </p:txBody>
      </p:sp>
      <p:pic>
        <p:nvPicPr>
          <p:cNvPr id="2050" name="Picture 2" descr="http://t1.gstatic.com/images?q=tbn:ANd9GcTBybwezg94uU0FXqDn7tYdfaQkVQvElAlxywBfo-OKJOwpCqT3h4Tx9J8">
            <a:hlinkClick r:id="rId2"/>
          </p:cNvPr>
          <p:cNvPicPr>
            <a:picLocks noChangeAspect="1" noChangeArrowheads="1"/>
          </p:cNvPicPr>
          <p:nvPr/>
        </p:nvPicPr>
        <p:blipFill>
          <a:blip r:embed="rId3" cstate="print"/>
          <a:srcRect/>
          <a:stretch>
            <a:fillRect/>
          </a:stretch>
        </p:blipFill>
        <p:spPr bwMode="auto">
          <a:xfrm>
            <a:off x="533400" y="1219200"/>
            <a:ext cx="1752600" cy="1752600"/>
          </a:xfrm>
          <a:prstGeom prst="rect">
            <a:avLst/>
          </a:prstGeom>
          <a:noFill/>
        </p:spPr>
      </p:pic>
      <p:pic>
        <p:nvPicPr>
          <p:cNvPr id="9" name="Picture 4" descr="http://ovidsp.tx.ovid.com/FullTextService/CT%7b06b9ee1beed59419b072b0428c4dfb18559636204cf7b4e49868b5f6825c7052c531f52b9c3fdea4caf3eb3a0f19bd15%7d/DA5C31FF10.gif"/>
          <p:cNvPicPr>
            <a:picLocks noChangeAspect="1" noChangeArrowheads="1"/>
          </p:cNvPicPr>
          <p:nvPr/>
        </p:nvPicPr>
        <p:blipFill>
          <a:blip r:embed="rId4" cstate="print"/>
          <a:srcRect/>
          <a:stretch>
            <a:fillRect/>
          </a:stretch>
        </p:blipFill>
        <p:spPr bwMode="auto">
          <a:xfrm>
            <a:off x="5715000" y="4267200"/>
            <a:ext cx="2749685" cy="1615440"/>
          </a:xfrm>
          <a:prstGeom prst="rect">
            <a:avLst/>
          </a:prstGeom>
          <a:ln>
            <a:solidFill>
              <a:schemeClr val="tx1"/>
            </a:solidFill>
          </a:ln>
          <a:effectLst>
            <a:softEdge rad="112500"/>
          </a:effectLst>
        </p:spPr>
      </p:pic>
      <p:pic>
        <p:nvPicPr>
          <p:cNvPr id="10" name="Picture 1" descr="http://ovidsp.tx.ovid.com/FullTextService/CT%7b06b9ee1beed59419b072b0428c4dfb18559636204cf7b4e49868b5f6825c70522d159fadf7cca219d5ae74d9f83b1914%7d/DA5C28FF10.gif"/>
          <p:cNvPicPr>
            <a:picLocks noChangeAspect="1" noChangeArrowheads="1"/>
          </p:cNvPicPr>
          <p:nvPr/>
        </p:nvPicPr>
        <p:blipFill>
          <a:blip r:embed="rId5" cstate="print"/>
          <a:srcRect/>
          <a:stretch>
            <a:fillRect/>
          </a:stretch>
        </p:blipFill>
        <p:spPr bwMode="auto">
          <a:xfrm>
            <a:off x="2438400" y="1905000"/>
            <a:ext cx="3872752" cy="2438400"/>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t>
            </a:r>
          </a:p>
        </p:txBody>
      </p:sp>
      <p:sp>
        <p:nvSpPr>
          <p:cNvPr id="3" name="Content Placeholder 2"/>
          <p:cNvSpPr>
            <a:spLocks noGrp="1"/>
          </p:cNvSpPr>
          <p:nvPr>
            <p:ph idx="1"/>
          </p:nvPr>
        </p:nvSpPr>
        <p:spPr>
          <a:xfrm>
            <a:off x="468854" y="1417638"/>
            <a:ext cx="8229600" cy="4525963"/>
          </a:xfrm>
        </p:spPr>
        <p:txBody>
          <a:bodyPr>
            <a:normAutofit fontScale="85000" lnSpcReduction="20000"/>
          </a:bodyPr>
          <a:lstStyle/>
          <a:p>
            <a:pPr marL="0" indent="0">
              <a:lnSpc>
                <a:spcPct val="150000"/>
              </a:lnSpc>
              <a:buNone/>
            </a:pPr>
            <a:r>
              <a:rPr lang="en-US" sz="2400" dirty="0"/>
              <a:t>Sterile gown/gloves</a:t>
            </a:r>
          </a:p>
          <a:p>
            <a:pPr marL="0" indent="0">
              <a:lnSpc>
                <a:spcPct val="150000"/>
              </a:lnSpc>
              <a:buNone/>
            </a:pPr>
            <a:r>
              <a:rPr lang="en-US" sz="2400" dirty="0"/>
              <a:t>Non-sterile hat, mask, face shield or eye protection</a:t>
            </a:r>
          </a:p>
          <a:p>
            <a:pPr marL="0" indent="0">
              <a:lnSpc>
                <a:spcPct val="150000"/>
              </a:lnSpc>
              <a:buNone/>
            </a:pPr>
            <a:r>
              <a:rPr lang="en-US" sz="2400" dirty="0"/>
              <a:t>Neonatal Tray: </a:t>
            </a:r>
            <a:r>
              <a:rPr lang="en-US" sz="2000" dirty="0"/>
              <a:t>straight iris forceps, 2 smooth curved iris forceps, 3 mosquito hemostat, needle driver, dilator, sterile gauze, sterile drapes/towels, drape with hole </a:t>
            </a:r>
          </a:p>
          <a:p>
            <a:pPr marL="0" indent="0">
              <a:lnSpc>
                <a:spcPct val="150000"/>
              </a:lnSpc>
              <a:buNone/>
            </a:pPr>
            <a:r>
              <a:rPr lang="en-US" sz="2400" dirty="0"/>
              <a:t>Umbilical tie, 11 blade scalpel, umbilical catheter </a:t>
            </a:r>
          </a:p>
          <a:p>
            <a:pPr marL="0" indent="0">
              <a:lnSpc>
                <a:spcPct val="150000"/>
              </a:lnSpc>
              <a:buNone/>
            </a:pPr>
            <a:r>
              <a:rPr lang="en-US" sz="2400" dirty="0"/>
              <a:t>&lt; 1.5 kg: 3.5 Fr		≥ 1.5 kg: 5 Fr</a:t>
            </a:r>
          </a:p>
          <a:p>
            <a:pPr marL="0" indent="0">
              <a:lnSpc>
                <a:spcPct val="150000"/>
              </a:lnSpc>
              <a:buNone/>
            </a:pPr>
            <a:r>
              <a:rPr lang="en-US" sz="2400" dirty="0"/>
              <a:t>4.0 silk suture, 10 ml sterile NACL syringes, skin antisepsis solution, 3-5 mL sterile syringes </a:t>
            </a:r>
          </a:p>
          <a:p>
            <a:pPr marL="0" indent="0">
              <a:lnSpc>
                <a:spcPct val="150000"/>
              </a:lnSpc>
              <a:buNone/>
            </a:pPr>
            <a:r>
              <a:rPr lang="en-US" sz="2400" dirty="0"/>
              <a:t>UAC: 3 way stopcock </a:t>
            </a:r>
          </a:p>
          <a:p>
            <a:pPr marL="0" indent="0">
              <a:lnSpc>
                <a:spcPct val="150000"/>
              </a:lnSpc>
              <a:buNone/>
            </a:pPr>
            <a:r>
              <a:rPr lang="en-US" sz="2400" dirty="0"/>
              <a:t>See next slides for UVC line connections </a:t>
            </a:r>
          </a:p>
        </p:txBody>
      </p:sp>
      <p:sp>
        <p:nvSpPr>
          <p:cNvPr id="4" name="Date Placeholder 3"/>
          <p:cNvSpPr>
            <a:spLocks noGrp="1"/>
          </p:cNvSpPr>
          <p:nvPr>
            <p:ph type="dt" sz="half" idx="10"/>
          </p:nvPr>
        </p:nvSpPr>
        <p:spPr/>
        <p:txBody>
          <a:bodyPr/>
          <a:lstStyle/>
          <a:p>
            <a:fld id="{535B9D4E-0FF1-4513-A154-8B7EB8D69537}" type="datetime1">
              <a:rPr lang="en-US" smtClean="0"/>
              <a:t>3/22/2022</a:t>
            </a:fld>
            <a:endParaRPr lang="en-US" dirty="0"/>
          </a:p>
        </p:txBody>
      </p:sp>
    </p:spTree>
    <p:extLst>
      <p:ext uri="{BB962C8B-B14F-4D97-AF65-F5344CB8AC3E}">
        <p14:creationId xmlns:p14="http://schemas.microsoft.com/office/powerpoint/2010/main" val="3692300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Single lumen UVC…..What You Need…..STERILE FIELD</a:t>
            </a:r>
          </a:p>
        </p:txBody>
      </p:sp>
      <p:pic>
        <p:nvPicPr>
          <p:cNvPr id="36867" name="Picture 22" descr="UVC- Lines.jpeg"/>
          <p:cNvPicPr>
            <a:picLocks noGrp="1" noChangeArrowheads="1"/>
          </p:cNvPicPr>
          <p:nvPr>
            <p:ph idx="1"/>
          </p:nvPr>
        </p:nvPicPr>
        <p:blipFill>
          <a:blip r:embed="rId2" cstate="print"/>
          <a:srcRect/>
          <a:stretch>
            <a:fillRect/>
          </a:stretch>
        </p:blipFill>
        <p:spPr>
          <a:xfrm>
            <a:off x="1828800" y="1911350"/>
            <a:ext cx="4895850" cy="2432050"/>
          </a:xfrm>
          <a:noFill/>
        </p:spPr>
      </p:pic>
      <p:sp>
        <p:nvSpPr>
          <p:cNvPr id="7" name="Date Placeholder 6"/>
          <p:cNvSpPr>
            <a:spLocks noGrp="1"/>
          </p:cNvSpPr>
          <p:nvPr>
            <p:ph type="dt" sz="quarter" idx="10"/>
          </p:nvPr>
        </p:nvSpPr>
        <p:spPr/>
        <p:txBody>
          <a:bodyPr/>
          <a:lstStyle/>
          <a:p>
            <a:pPr>
              <a:defRPr/>
            </a:pPr>
            <a:fld id="{79527B3C-BF93-4EFA-BFA5-9298FF904011}" type="datetime1">
              <a:rPr lang="en-US"/>
              <a:pPr>
                <a:defRPr/>
              </a:pPr>
              <a:t>3/22/2022</a:t>
            </a:fld>
            <a:endParaRPr lang="en-US"/>
          </a:p>
        </p:txBody>
      </p:sp>
      <p:sp>
        <p:nvSpPr>
          <p:cNvPr id="36869" name="TextBox 6"/>
          <p:cNvSpPr txBox="1">
            <a:spLocks noChangeArrowheads="1"/>
          </p:cNvSpPr>
          <p:nvPr/>
        </p:nvSpPr>
        <p:spPr bwMode="auto">
          <a:xfrm>
            <a:off x="1447800" y="4572000"/>
            <a:ext cx="5867400" cy="1477963"/>
          </a:xfrm>
          <a:prstGeom prst="rect">
            <a:avLst/>
          </a:prstGeom>
          <a:noFill/>
          <a:ln w="9525">
            <a:noFill/>
            <a:miter lim="800000"/>
            <a:headEnd/>
            <a:tailEnd/>
          </a:ln>
        </p:spPr>
        <p:txBody>
          <a:bodyPr>
            <a:spAutoFit/>
          </a:bodyPr>
          <a:lstStyle/>
          <a:p>
            <a:pPr algn="ctr"/>
            <a:r>
              <a:rPr lang="en-US" b="1"/>
              <a:t>For </a:t>
            </a:r>
            <a:r>
              <a:rPr lang="en-US" b="1">
                <a:solidFill>
                  <a:srgbClr val="0070C0"/>
                </a:solidFill>
              </a:rPr>
              <a:t>the lumen </a:t>
            </a:r>
            <a:r>
              <a:rPr lang="en-US" b="1"/>
              <a:t>you will need one of the following:</a:t>
            </a:r>
          </a:p>
          <a:p>
            <a:pPr algn="ctr"/>
            <a:r>
              <a:rPr lang="en-US" b="1"/>
              <a:t>-extension piece with clamp</a:t>
            </a:r>
          </a:p>
          <a:p>
            <a:pPr algn="ctr"/>
            <a:r>
              <a:rPr lang="en-US" b="1"/>
              <a:t>-10 ml 0.9% NaCl sterile syringe</a:t>
            </a:r>
          </a:p>
          <a:p>
            <a:pPr algn="ctr"/>
            <a:r>
              <a:rPr lang="en-US" b="1"/>
              <a:t>-1 microclave clear device</a:t>
            </a:r>
          </a:p>
          <a:p>
            <a:pPr algn="ctr"/>
            <a:r>
              <a:rPr lang="en-US" b="1"/>
              <a:t>(MCC device is changed q 96 hr) </a:t>
            </a:r>
          </a:p>
        </p:txBody>
      </p:sp>
      <p:sp>
        <p:nvSpPr>
          <p:cNvPr id="36870" name="AutoShape 4"/>
          <p:cNvSpPr>
            <a:spLocks noChangeArrowheads="1"/>
          </p:cNvSpPr>
          <p:nvPr/>
        </p:nvSpPr>
        <p:spPr bwMode="auto">
          <a:xfrm>
            <a:off x="5181600" y="2667000"/>
            <a:ext cx="900113" cy="647700"/>
          </a:xfrm>
          <a:prstGeom prst="leftArrow">
            <a:avLst>
              <a:gd name="adj1" fmla="val 50000"/>
              <a:gd name="adj2" fmla="val 34743"/>
            </a:avLst>
          </a:prstGeom>
          <a:solidFill>
            <a:srgbClr val="00B050"/>
          </a:solidFill>
          <a:ln w="9525">
            <a:solidFill>
              <a:srgbClr val="000000"/>
            </a:solidFill>
            <a:miter lim="800000"/>
            <a:headEnd/>
            <a:tailEnd/>
          </a:ln>
        </p:spPr>
        <p:txBody>
          <a:bodyPr/>
          <a:lstStyle/>
          <a:p>
            <a:pPr>
              <a:spcAft>
                <a:spcPts val="1000"/>
              </a:spcAft>
            </a:pPr>
            <a:r>
              <a:rPr lang="en-US" sz="800">
                <a:latin typeface="Calibri" pitchFamily="34" charset="0"/>
              </a:rPr>
              <a:t>Separate MCC </a:t>
            </a:r>
            <a:endParaRPr lang="en-US"/>
          </a:p>
        </p:txBody>
      </p:sp>
      <p:sp>
        <p:nvSpPr>
          <p:cNvPr id="36871" name="AutoShape 6"/>
          <p:cNvSpPr>
            <a:spLocks noChangeArrowheads="1"/>
          </p:cNvSpPr>
          <p:nvPr/>
        </p:nvSpPr>
        <p:spPr bwMode="auto">
          <a:xfrm>
            <a:off x="5029200" y="3505200"/>
            <a:ext cx="1219200" cy="638175"/>
          </a:xfrm>
          <a:prstGeom prst="leftArrow">
            <a:avLst>
              <a:gd name="adj1" fmla="val 50000"/>
              <a:gd name="adj2" fmla="val 28727"/>
            </a:avLst>
          </a:prstGeom>
          <a:solidFill>
            <a:srgbClr val="00B050"/>
          </a:solidFill>
          <a:ln w="9525">
            <a:solidFill>
              <a:srgbClr val="000000"/>
            </a:solidFill>
            <a:miter lim="800000"/>
            <a:headEnd/>
            <a:tailEnd/>
          </a:ln>
        </p:spPr>
        <p:txBody>
          <a:bodyPr/>
          <a:lstStyle/>
          <a:p>
            <a:pPr>
              <a:spcAft>
                <a:spcPts val="1000"/>
              </a:spcAft>
            </a:pPr>
            <a:r>
              <a:rPr lang="en-US" sz="900">
                <a:latin typeface="Calibri" pitchFamily="34" charset="0"/>
              </a:rPr>
              <a:t>Straight extension piece</a:t>
            </a:r>
            <a:endParaRPr lang="en-US" sz="900"/>
          </a:p>
        </p:txBody>
      </p:sp>
    </p:spTree>
    <p:extLst>
      <p:ext uri="{BB962C8B-B14F-4D97-AF65-F5344CB8AC3E}">
        <p14:creationId xmlns:p14="http://schemas.microsoft.com/office/powerpoint/2010/main" val="2176589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8"/>
            <a:ext cx="8229600" cy="792162"/>
          </a:xfrm>
        </p:spPr>
        <p:txBody>
          <a:bodyPr>
            <a:normAutofit fontScale="90000"/>
          </a:bodyPr>
          <a:lstStyle/>
          <a:p>
            <a:pPr eaLnBrk="1" fontAlgn="auto" hangingPunct="1">
              <a:spcAft>
                <a:spcPts val="0"/>
              </a:spcAft>
              <a:defRPr/>
            </a:pPr>
            <a:r>
              <a:rPr lang="en-US" dirty="0"/>
              <a:t>Double lumen UVC…..What You Need….Sterile Field </a:t>
            </a:r>
          </a:p>
        </p:txBody>
      </p:sp>
      <p:pic>
        <p:nvPicPr>
          <p:cNvPr id="37891" name="Picture 7" descr="double UVC MCC"/>
          <p:cNvPicPr>
            <a:picLocks noGrp="1" noChangeAspect="1" noChangeArrowheads="1"/>
          </p:cNvPicPr>
          <p:nvPr>
            <p:ph idx="1"/>
          </p:nvPr>
        </p:nvPicPr>
        <p:blipFill>
          <a:blip r:embed="rId3" cstate="print"/>
          <a:srcRect/>
          <a:stretch>
            <a:fillRect/>
          </a:stretch>
        </p:blipFill>
        <p:spPr>
          <a:xfrm>
            <a:off x="2286000" y="2086827"/>
            <a:ext cx="3962400" cy="2813050"/>
          </a:xfrm>
          <a:noFill/>
        </p:spPr>
      </p:pic>
      <p:sp>
        <p:nvSpPr>
          <p:cNvPr id="6" name="Date Placeholder 5"/>
          <p:cNvSpPr>
            <a:spLocks noGrp="1"/>
          </p:cNvSpPr>
          <p:nvPr>
            <p:ph type="dt" sz="quarter" idx="10"/>
          </p:nvPr>
        </p:nvSpPr>
        <p:spPr/>
        <p:txBody>
          <a:bodyPr/>
          <a:lstStyle/>
          <a:p>
            <a:pPr>
              <a:defRPr/>
            </a:pPr>
            <a:fld id="{0489FCCF-2BD7-4FBC-AD40-38ED115D5424}" type="datetime1">
              <a:rPr lang="en-US"/>
              <a:pPr>
                <a:defRPr/>
              </a:pPr>
              <a:t>3/22/2022</a:t>
            </a:fld>
            <a:endParaRPr lang="en-US"/>
          </a:p>
        </p:txBody>
      </p:sp>
      <p:sp>
        <p:nvSpPr>
          <p:cNvPr id="37893" name="Text Box 3"/>
          <p:cNvSpPr txBox="1">
            <a:spLocks noChangeArrowheads="1"/>
          </p:cNvSpPr>
          <p:nvPr/>
        </p:nvSpPr>
        <p:spPr bwMode="auto">
          <a:xfrm>
            <a:off x="5105400" y="4953000"/>
            <a:ext cx="3505200" cy="1219200"/>
          </a:xfrm>
          <a:prstGeom prst="rect">
            <a:avLst/>
          </a:prstGeom>
          <a:solidFill>
            <a:srgbClr val="BFBFBF">
              <a:alpha val="59999"/>
            </a:srgbClr>
          </a:solidFill>
          <a:ln w="9525">
            <a:solidFill>
              <a:srgbClr val="000000"/>
            </a:solidFill>
            <a:miter lim="800000"/>
            <a:headEnd/>
            <a:tailEnd/>
          </a:ln>
        </p:spPr>
        <p:txBody>
          <a:bodyPr/>
          <a:lstStyle/>
          <a:p>
            <a:pPr>
              <a:spcAft>
                <a:spcPts val="1000"/>
              </a:spcAft>
            </a:pPr>
            <a:r>
              <a:rPr lang="en-US" sz="1600" b="1">
                <a:latin typeface="Calibri" pitchFamily="34" charset="0"/>
              </a:rPr>
              <a:t>After insertion – aseptic connection – “scrub the hub” add Bi or Tri MCC extension set directly to MCC device for infusion(s) and medication delivery </a:t>
            </a:r>
            <a:endParaRPr lang="en-US" sz="1600" b="1">
              <a:latin typeface="Times New Roman" pitchFamily="18" charset="0"/>
            </a:endParaRPr>
          </a:p>
          <a:p>
            <a:endParaRPr lang="en-US"/>
          </a:p>
        </p:txBody>
      </p:sp>
      <p:sp>
        <p:nvSpPr>
          <p:cNvPr id="37894" name="Rectangle 6"/>
          <p:cNvSpPr>
            <a:spLocks noChangeArrowheads="1"/>
          </p:cNvSpPr>
          <p:nvPr/>
        </p:nvSpPr>
        <p:spPr bwMode="auto">
          <a:xfrm>
            <a:off x="228600" y="4859338"/>
            <a:ext cx="4419600" cy="1846262"/>
          </a:xfrm>
          <a:prstGeom prst="rect">
            <a:avLst/>
          </a:prstGeom>
          <a:noFill/>
          <a:ln w="9525">
            <a:noFill/>
            <a:miter lim="800000"/>
            <a:headEnd/>
            <a:tailEnd/>
          </a:ln>
        </p:spPr>
        <p:txBody>
          <a:bodyPr>
            <a:spAutoFit/>
          </a:bodyPr>
          <a:lstStyle/>
          <a:p>
            <a:pPr algn="ctr"/>
            <a:r>
              <a:rPr lang="en-US" sz="1600" b="1"/>
              <a:t>For </a:t>
            </a:r>
            <a:r>
              <a:rPr lang="en-US" sz="1600" b="1">
                <a:solidFill>
                  <a:srgbClr val="0070C0"/>
                </a:solidFill>
              </a:rPr>
              <a:t>each lumen </a:t>
            </a:r>
            <a:r>
              <a:rPr lang="en-US" sz="1600" b="1"/>
              <a:t>you will need one of the following:</a:t>
            </a:r>
          </a:p>
          <a:p>
            <a:pPr algn="ctr"/>
            <a:endParaRPr lang="en-US" sz="1600" b="1"/>
          </a:p>
          <a:p>
            <a:pPr algn="ctr"/>
            <a:r>
              <a:rPr lang="en-US" sz="1600" b="1"/>
              <a:t>-10 ml 0.9% NaCl sterile syringe</a:t>
            </a:r>
          </a:p>
          <a:p>
            <a:pPr algn="ctr"/>
            <a:r>
              <a:rPr lang="en-US" sz="1600" b="1"/>
              <a:t>-1 microclave clear device</a:t>
            </a:r>
          </a:p>
          <a:p>
            <a:pPr algn="ctr"/>
            <a:r>
              <a:rPr lang="en-US" sz="1600" b="1"/>
              <a:t>Dropped onto the sterile field </a:t>
            </a:r>
          </a:p>
          <a:p>
            <a:pPr algn="ctr"/>
            <a:endParaRPr lang="en-US" b="1"/>
          </a:p>
        </p:txBody>
      </p:sp>
    </p:spTree>
    <p:extLst>
      <p:ext uri="{BB962C8B-B14F-4D97-AF65-F5344CB8AC3E}">
        <p14:creationId xmlns:p14="http://schemas.microsoft.com/office/powerpoint/2010/main" val="1675846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solidFill>
                  <a:srgbClr val="0404BC"/>
                </a:solidFill>
                <a:latin typeface="Times New Roman"/>
                <a:cs typeface="Times New Roman"/>
              </a:rPr>
              <a:t>☼</a:t>
            </a:r>
            <a:r>
              <a:rPr lang="en-US" dirty="0">
                <a:solidFill>
                  <a:srgbClr val="0404BC"/>
                </a:solidFill>
              </a:rPr>
              <a:t>Practice Variation</a:t>
            </a:r>
            <a:br>
              <a:rPr lang="en-US" dirty="0">
                <a:solidFill>
                  <a:srgbClr val="0404BC"/>
                </a:solidFill>
              </a:rPr>
            </a:br>
            <a:r>
              <a:rPr lang="en-US" dirty="0">
                <a:solidFill>
                  <a:srgbClr val="0404BC"/>
                </a:solidFill>
              </a:rPr>
              <a:t>Heparin &amp; UVCs</a:t>
            </a:r>
          </a:p>
        </p:txBody>
      </p:sp>
      <p:sp>
        <p:nvSpPr>
          <p:cNvPr id="6" name="TextBox 5"/>
          <p:cNvSpPr txBox="1"/>
          <p:nvPr/>
        </p:nvSpPr>
        <p:spPr>
          <a:xfrm>
            <a:off x="1676400" y="2514600"/>
            <a:ext cx="6019800"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CA" sz="3200" dirty="0">
                <a:latin typeface="Arial" pitchFamily="34" charset="0"/>
                <a:cs typeface="Arial" pitchFamily="34" charset="0"/>
              </a:rPr>
              <a:t>                       </a:t>
            </a:r>
            <a:r>
              <a:rPr lang="en-CA" sz="3200" dirty="0">
                <a:cs typeface="Arial" pitchFamily="34" charset="0"/>
              </a:rPr>
              <a:t>: heparin</a:t>
            </a:r>
          </a:p>
          <a:p>
            <a:endParaRPr lang="en-CA" sz="3200" dirty="0">
              <a:cs typeface="Arial" pitchFamily="34" charset="0"/>
            </a:endParaRPr>
          </a:p>
          <a:p>
            <a:r>
              <a:rPr lang="en-CA" sz="3200" dirty="0">
                <a:cs typeface="Arial" pitchFamily="34" charset="0"/>
              </a:rPr>
              <a:t>                            : no heparin</a:t>
            </a:r>
          </a:p>
          <a:p>
            <a:endParaRPr lang="en-CA" sz="3200" dirty="0">
              <a:cs typeface="Arial" pitchFamily="34" charset="0"/>
            </a:endParaRPr>
          </a:p>
          <a:p>
            <a:r>
              <a:rPr lang="en-CA" sz="3200" dirty="0">
                <a:cs typeface="Arial" pitchFamily="34" charset="0"/>
              </a:rPr>
              <a:t>                            : no heparin</a:t>
            </a:r>
          </a:p>
        </p:txBody>
      </p:sp>
      <p:pic>
        <p:nvPicPr>
          <p:cNvPr id="4" name="Picture 8" descr="sick kids logo"/>
          <p:cNvPicPr>
            <a:picLocks noChangeAspect="1" noChangeArrowheads="1"/>
          </p:cNvPicPr>
          <p:nvPr/>
        </p:nvPicPr>
        <p:blipFill>
          <a:blip r:embed="rId2" cstate="print"/>
          <a:srcRect/>
          <a:stretch>
            <a:fillRect/>
          </a:stretch>
        </p:blipFill>
        <p:spPr bwMode="auto">
          <a:xfrm>
            <a:off x="2438400" y="2590800"/>
            <a:ext cx="1408112" cy="685800"/>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1733550" y="4267200"/>
            <a:ext cx="2609850" cy="663575"/>
          </a:xfrm>
          <a:prstGeom prst="rect">
            <a:avLst/>
          </a:prstGeom>
          <a:noFill/>
          <a:ln w="9525">
            <a:noFill/>
            <a:miter lim="800000"/>
            <a:headEnd/>
            <a:tailEnd/>
          </a:ln>
        </p:spPr>
      </p:pic>
      <p:pic>
        <p:nvPicPr>
          <p:cNvPr id="8" name="Picture 7" descr="Sunnybrook_Logo.png"/>
          <p:cNvPicPr>
            <a:picLocks noChangeAspect="1"/>
          </p:cNvPicPr>
          <p:nvPr/>
        </p:nvPicPr>
        <p:blipFill>
          <a:blip r:embed="rId4" cstate="print"/>
          <a:srcRect/>
          <a:stretch>
            <a:fillRect/>
          </a:stretch>
        </p:blipFill>
        <p:spPr bwMode="auto">
          <a:xfrm>
            <a:off x="1905000" y="3429000"/>
            <a:ext cx="2438400" cy="693737"/>
          </a:xfrm>
          <a:prstGeom prst="rect">
            <a:avLst/>
          </a:prstGeom>
          <a:noFill/>
          <a:ln w="9525">
            <a:noFill/>
            <a:miter lim="800000"/>
            <a:headEnd/>
            <a:tailEnd/>
          </a:ln>
        </p:spPr>
      </p:pic>
      <p:sp>
        <p:nvSpPr>
          <p:cNvPr id="9" name="Date Placeholder 8"/>
          <p:cNvSpPr>
            <a:spLocks noGrp="1"/>
          </p:cNvSpPr>
          <p:nvPr>
            <p:ph type="dt" sz="half" idx="10"/>
          </p:nvPr>
        </p:nvSpPr>
        <p:spPr/>
        <p:txBody>
          <a:bodyPr/>
          <a:lstStyle/>
          <a:p>
            <a:fld id="{B4BD21D6-145D-48F2-872C-28276ADAD850}" type="datetime1">
              <a:rPr lang="en-US" smtClean="0"/>
              <a:t>3/22/2022</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10600" cy="1143000"/>
          </a:xfrm>
        </p:spPr>
        <p:txBody>
          <a:bodyPr>
            <a:normAutofit fontScale="90000"/>
          </a:bodyPr>
          <a:lstStyle/>
          <a:p>
            <a:pPr algn="ctr"/>
            <a:r>
              <a:rPr lang="en-CA" sz="4900" dirty="0">
                <a:solidFill>
                  <a:srgbClr val="0404BC"/>
                </a:solidFill>
                <a:effectLst/>
                <a:latin typeface="+mn-lt"/>
                <a:cs typeface="Arial" pitchFamily="34" charset="0"/>
              </a:rPr>
              <a:t>Complications of Umbilical Catheters</a:t>
            </a:r>
            <a:endParaRPr lang="en-CA" sz="4000" b="1" dirty="0">
              <a:solidFill>
                <a:srgbClr val="0404BC"/>
              </a:solidFill>
              <a:effectLst/>
              <a:latin typeface="+mn-lt"/>
              <a:cs typeface="Arial" pitchFamily="34" charset="0"/>
            </a:endParaRPr>
          </a:p>
        </p:txBody>
      </p:sp>
      <p:sp>
        <p:nvSpPr>
          <p:cNvPr id="5" name="Content Placeholder 4"/>
          <p:cNvSpPr>
            <a:spLocks noGrp="1"/>
          </p:cNvSpPr>
          <p:nvPr>
            <p:ph idx="1"/>
          </p:nvPr>
        </p:nvSpPr>
        <p:spPr>
          <a:xfrm>
            <a:off x="457200" y="1143000"/>
            <a:ext cx="8534400" cy="4754563"/>
          </a:xfrm>
        </p:spPr>
        <p:txBody>
          <a:bodyPr>
            <a:noAutofit/>
          </a:bodyPr>
          <a:lstStyle/>
          <a:p>
            <a:r>
              <a:rPr lang="en-US" sz="2600" b="1" dirty="0">
                <a:cs typeface="Arial" pitchFamily="34" charset="0"/>
              </a:rPr>
              <a:t>Infection</a:t>
            </a:r>
          </a:p>
          <a:p>
            <a:r>
              <a:rPr lang="en-US" sz="2600" b="1" dirty="0">
                <a:cs typeface="Arial" pitchFamily="34" charset="0"/>
              </a:rPr>
              <a:t>Vascular Accident </a:t>
            </a:r>
          </a:p>
          <a:p>
            <a:pPr lvl="1"/>
            <a:r>
              <a:rPr lang="en-US" sz="2400" dirty="0">
                <a:cs typeface="Arial" pitchFamily="34" charset="0"/>
              </a:rPr>
              <a:t>NEC, embolus, thrombus, vasospasm</a:t>
            </a:r>
          </a:p>
          <a:p>
            <a:r>
              <a:rPr lang="en-US" sz="2600" b="1" dirty="0">
                <a:cs typeface="Arial" pitchFamily="34" charset="0"/>
              </a:rPr>
              <a:t>Peritoneal perforation</a:t>
            </a:r>
            <a:endParaRPr lang="en-CA" sz="2600" b="1" dirty="0">
              <a:cs typeface="Arial" pitchFamily="34" charset="0"/>
            </a:endParaRPr>
          </a:p>
          <a:p>
            <a:r>
              <a:rPr lang="en-US" sz="2600" b="1" dirty="0">
                <a:cs typeface="Arial" pitchFamily="34" charset="0"/>
              </a:rPr>
              <a:t>Mal-position in heart or great vessels</a:t>
            </a:r>
            <a:endParaRPr lang="en-US" sz="2600" dirty="0">
              <a:cs typeface="Arial" pitchFamily="34" charset="0"/>
            </a:endParaRPr>
          </a:p>
          <a:p>
            <a:pPr lvl="1"/>
            <a:r>
              <a:rPr lang="en-US" sz="2400" dirty="0">
                <a:cs typeface="Arial" pitchFamily="34" charset="0"/>
              </a:rPr>
              <a:t>Pericardial effusion or cardiac </a:t>
            </a:r>
            <a:r>
              <a:rPr lang="en-US" sz="2400" dirty="0" err="1">
                <a:cs typeface="Arial" pitchFamily="34" charset="0"/>
              </a:rPr>
              <a:t>tamponade</a:t>
            </a:r>
            <a:r>
              <a:rPr lang="en-US" sz="2400" dirty="0">
                <a:cs typeface="Arial" pitchFamily="34" charset="0"/>
              </a:rPr>
              <a:t>, arrhythmias</a:t>
            </a:r>
          </a:p>
          <a:p>
            <a:r>
              <a:rPr lang="en-US" sz="2600" b="1" dirty="0" err="1">
                <a:cs typeface="Arial" pitchFamily="34" charset="0"/>
              </a:rPr>
              <a:t>Malposition</a:t>
            </a:r>
            <a:r>
              <a:rPr lang="en-US" sz="2600" b="1" dirty="0">
                <a:cs typeface="Arial" pitchFamily="34" charset="0"/>
              </a:rPr>
              <a:t> in </a:t>
            </a:r>
            <a:r>
              <a:rPr lang="en-US" sz="2600" b="1" dirty="0" err="1">
                <a:cs typeface="Arial" pitchFamily="34" charset="0"/>
              </a:rPr>
              <a:t>midclavicular</a:t>
            </a:r>
            <a:r>
              <a:rPr lang="en-US" sz="2600" b="1" dirty="0">
                <a:cs typeface="Arial" pitchFamily="34" charset="0"/>
              </a:rPr>
              <a:t> region</a:t>
            </a:r>
          </a:p>
          <a:p>
            <a:pPr lvl="1"/>
            <a:r>
              <a:rPr lang="en-US" sz="2400" dirty="0">
                <a:cs typeface="Arial" pitchFamily="34" charset="0"/>
              </a:rPr>
              <a:t> Pleural effusion</a:t>
            </a:r>
          </a:p>
          <a:p>
            <a:r>
              <a:rPr lang="en-US" sz="2600" b="1" dirty="0">
                <a:cs typeface="Arial" pitchFamily="34" charset="0"/>
              </a:rPr>
              <a:t>Mal-position in portal system</a:t>
            </a:r>
          </a:p>
          <a:p>
            <a:pPr lvl="1"/>
            <a:r>
              <a:rPr lang="en-US" sz="2000" dirty="0">
                <a:cs typeface="Arial" pitchFamily="34" charset="0"/>
              </a:rPr>
              <a:t>Hepatic necrosis</a:t>
            </a:r>
          </a:p>
          <a:p>
            <a:pPr lvl="1"/>
            <a:r>
              <a:rPr lang="en-US" sz="2000" dirty="0">
                <a:cs typeface="Arial" pitchFamily="34" charset="0"/>
              </a:rPr>
              <a:t>Hepatic abscess</a:t>
            </a:r>
          </a:p>
          <a:p>
            <a:pPr lvl="1"/>
            <a:r>
              <a:rPr lang="en-US" sz="2000" dirty="0">
                <a:cs typeface="Arial" pitchFamily="34" charset="0"/>
              </a:rPr>
              <a:t>Portal venous thrombosis</a:t>
            </a:r>
          </a:p>
          <a:p>
            <a:pPr lvl="1"/>
            <a:r>
              <a:rPr lang="en-US" sz="2000" dirty="0">
                <a:cs typeface="Arial" pitchFamily="34" charset="0"/>
              </a:rPr>
              <a:t>Refractory hypoglycemia</a:t>
            </a:r>
          </a:p>
        </p:txBody>
      </p:sp>
      <p:sp>
        <p:nvSpPr>
          <p:cNvPr id="6" name="Date Placeholder 5"/>
          <p:cNvSpPr>
            <a:spLocks noGrp="1"/>
          </p:cNvSpPr>
          <p:nvPr>
            <p:ph type="dt" sz="half" idx="10"/>
          </p:nvPr>
        </p:nvSpPr>
        <p:spPr/>
        <p:txBody>
          <a:bodyPr/>
          <a:lstStyle/>
          <a:p>
            <a:fld id="{250D8D25-3F70-46FF-B7E0-3CB9A9EC15C3}" type="datetime1">
              <a:rPr lang="en-US" smtClean="0"/>
              <a:t>3/22/2022</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CA" dirty="0">
                <a:solidFill>
                  <a:srgbClr val="0404BC"/>
                </a:solidFill>
                <a:cs typeface="Arial" pitchFamily="34" charset="0"/>
              </a:rPr>
              <a:t>Insertion Challenges</a:t>
            </a:r>
            <a:endParaRPr lang="en-CA" dirty="0"/>
          </a:p>
        </p:txBody>
      </p:sp>
      <p:sp>
        <p:nvSpPr>
          <p:cNvPr id="5" name="Text Placeholder 4"/>
          <p:cNvSpPr>
            <a:spLocks noGrp="1"/>
          </p:cNvSpPr>
          <p:nvPr>
            <p:ph type="subTitle" idx="1"/>
          </p:nvPr>
        </p:nvSpPr>
        <p:spPr/>
        <p:txBody>
          <a:bodyPr/>
          <a:lstStyle/>
          <a:p>
            <a:endParaRPr lang="en-CA" dirty="0"/>
          </a:p>
        </p:txBody>
      </p:sp>
      <p:sp>
        <p:nvSpPr>
          <p:cNvPr id="4" name="Date Placeholder 3"/>
          <p:cNvSpPr>
            <a:spLocks noGrp="1"/>
          </p:cNvSpPr>
          <p:nvPr>
            <p:ph type="dt" sz="half" idx="10"/>
          </p:nvPr>
        </p:nvSpPr>
        <p:spPr/>
        <p:txBody>
          <a:bodyPr/>
          <a:lstStyle/>
          <a:p>
            <a:fld id="{E831B5BE-F590-4B79-BFAE-4B4A0B5B7854}" type="datetime1">
              <a:rPr lang="en-US" smtClean="0"/>
              <a:t>3/22/2022</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sz="2800" b="1" dirty="0">
                <a:solidFill>
                  <a:srgbClr val="C00000"/>
                </a:solidFill>
                <a:latin typeface="Arial" pitchFamily="34" charset="0"/>
                <a:cs typeface="Arial" pitchFamily="34" charset="0"/>
              </a:rPr>
              <a:t>Problem:  </a:t>
            </a:r>
            <a:br>
              <a:rPr lang="en-CA" sz="2800" dirty="0">
                <a:solidFill>
                  <a:srgbClr val="C00000"/>
                </a:solidFill>
                <a:latin typeface="Arial" pitchFamily="34" charset="0"/>
                <a:cs typeface="Arial" pitchFamily="34" charset="0"/>
              </a:rPr>
            </a:br>
            <a:r>
              <a:rPr lang="en-CA" sz="2800" dirty="0">
                <a:solidFill>
                  <a:srgbClr val="C00000"/>
                </a:solidFill>
                <a:latin typeface="Arial" pitchFamily="34" charset="0"/>
                <a:cs typeface="Arial" pitchFamily="34" charset="0"/>
              </a:rPr>
              <a:t>UVC meets resistance before reaching pre-determined insertion length</a:t>
            </a:r>
            <a:endParaRPr lang="en-CA" sz="28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buNone/>
            </a:pPr>
            <a:r>
              <a:rPr lang="en-CA" sz="2800" dirty="0">
                <a:solidFill>
                  <a:srgbClr val="0404BC"/>
                </a:solidFill>
                <a:latin typeface="Arial" pitchFamily="34" charset="0"/>
                <a:cs typeface="Arial" pitchFamily="34" charset="0"/>
              </a:rPr>
              <a:t>Cause:  </a:t>
            </a:r>
          </a:p>
          <a:p>
            <a:pPr>
              <a:buNone/>
            </a:pPr>
            <a:r>
              <a:rPr lang="en-CA" sz="2800" dirty="0">
                <a:solidFill>
                  <a:srgbClr val="0404BC"/>
                </a:solidFill>
                <a:latin typeface="Arial" pitchFamily="34" charset="0"/>
                <a:cs typeface="Arial" pitchFamily="34" charset="0"/>
              </a:rPr>
              <a:t>UVC likely entered portal venous system</a:t>
            </a:r>
          </a:p>
          <a:p>
            <a:pPr>
              <a:buNone/>
            </a:pPr>
            <a:r>
              <a:rPr lang="en-CA" sz="2800" dirty="0">
                <a:solidFill>
                  <a:srgbClr val="0404BC"/>
                </a:solidFill>
                <a:latin typeface="Arial" pitchFamily="34" charset="0"/>
                <a:cs typeface="Arial" pitchFamily="34" charset="0"/>
              </a:rPr>
              <a:t>UVC may have doubled back on itself</a:t>
            </a:r>
          </a:p>
          <a:p>
            <a:pPr>
              <a:buNone/>
            </a:pPr>
            <a:r>
              <a:rPr lang="en-CA" sz="2800" dirty="0">
                <a:solidFill>
                  <a:srgbClr val="002060"/>
                </a:solidFill>
                <a:latin typeface="Arial" pitchFamily="34" charset="0"/>
                <a:cs typeface="Arial" pitchFamily="34" charset="0"/>
              </a:rPr>
              <a:t>Action:  </a:t>
            </a:r>
          </a:p>
          <a:p>
            <a:pPr marL="925830" lvl="1" indent="-514350">
              <a:buAutoNum type="arabicPeriod"/>
            </a:pPr>
            <a:r>
              <a:rPr lang="en-CA" sz="2400" dirty="0">
                <a:solidFill>
                  <a:srgbClr val="002060"/>
                </a:solidFill>
                <a:latin typeface="Arial" pitchFamily="34" charset="0"/>
                <a:cs typeface="Arial" pitchFamily="34" charset="0"/>
              </a:rPr>
              <a:t>Pull back UVC to 3 cm </a:t>
            </a:r>
          </a:p>
          <a:p>
            <a:pPr marL="925830" lvl="1" indent="-514350">
              <a:buAutoNum type="arabicPeriod"/>
            </a:pPr>
            <a:r>
              <a:rPr lang="en-CA" sz="2400" dirty="0">
                <a:solidFill>
                  <a:srgbClr val="002060"/>
                </a:solidFill>
                <a:latin typeface="Arial" pitchFamily="34" charset="0"/>
                <a:cs typeface="Arial" pitchFamily="34" charset="0"/>
              </a:rPr>
              <a:t>While reinserting, rotate catheter; this may allow UVC tip to slip through </a:t>
            </a:r>
            <a:r>
              <a:rPr lang="en-CA" sz="2400" dirty="0" err="1">
                <a:solidFill>
                  <a:srgbClr val="002060"/>
                </a:solidFill>
                <a:latin typeface="Arial" pitchFamily="34" charset="0"/>
                <a:cs typeface="Arial" pitchFamily="34" charset="0"/>
              </a:rPr>
              <a:t>ductus</a:t>
            </a:r>
            <a:r>
              <a:rPr lang="en-CA" sz="2400" dirty="0">
                <a:solidFill>
                  <a:srgbClr val="002060"/>
                </a:solidFill>
                <a:latin typeface="Arial" pitchFamily="34" charset="0"/>
                <a:cs typeface="Arial" pitchFamily="34" charset="0"/>
              </a:rPr>
              <a:t> </a:t>
            </a:r>
            <a:r>
              <a:rPr lang="en-CA" sz="2400" dirty="0" err="1">
                <a:solidFill>
                  <a:srgbClr val="002060"/>
                </a:solidFill>
                <a:latin typeface="Arial" pitchFamily="34" charset="0"/>
                <a:cs typeface="Arial" pitchFamily="34" charset="0"/>
              </a:rPr>
              <a:t>venosus</a:t>
            </a:r>
            <a:endParaRPr lang="en-CA" sz="2400" dirty="0">
              <a:solidFill>
                <a:srgbClr val="002060"/>
              </a:solidFill>
              <a:latin typeface="Arial" pitchFamily="34" charset="0"/>
              <a:cs typeface="Arial" pitchFamily="34" charset="0"/>
            </a:endParaRPr>
          </a:p>
          <a:p>
            <a:pPr marL="925830" lvl="1" indent="-514350">
              <a:buAutoNum type="arabicPeriod"/>
            </a:pPr>
            <a:r>
              <a:rPr lang="en-CA" sz="2400" dirty="0">
                <a:solidFill>
                  <a:srgbClr val="002060"/>
                </a:solidFill>
                <a:latin typeface="Arial" pitchFamily="34" charset="0"/>
                <a:cs typeface="Arial" pitchFamily="34" charset="0"/>
              </a:rPr>
              <a:t>Flush catheter gently while slowly </a:t>
            </a:r>
            <a:r>
              <a:rPr lang="en-CA" sz="2400">
                <a:solidFill>
                  <a:srgbClr val="002060"/>
                </a:solidFill>
                <a:latin typeface="Arial" pitchFamily="34" charset="0"/>
                <a:cs typeface="Arial" pitchFamily="34" charset="0"/>
              </a:rPr>
              <a:t>advancing slowly</a:t>
            </a:r>
            <a:endParaRPr lang="en-CA" sz="2400" dirty="0">
              <a:solidFill>
                <a:srgbClr val="002060"/>
              </a:solidFill>
              <a:latin typeface="Arial" pitchFamily="34" charset="0"/>
              <a:cs typeface="Arial" pitchFamily="34" charset="0"/>
            </a:endParaRPr>
          </a:p>
          <a:p>
            <a:pPr marL="925830" lvl="1" indent="-514350">
              <a:buAutoNum type="arabicPeriod"/>
            </a:pPr>
            <a:r>
              <a:rPr lang="en-CA" sz="2400" dirty="0">
                <a:solidFill>
                  <a:srgbClr val="002060"/>
                </a:solidFill>
                <a:latin typeface="Arial" pitchFamily="34" charset="0"/>
                <a:cs typeface="Arial" pitchFamily="34" charset="0"/>
              </a:rPr>
              <a:t>Try </a:t>
            </a:r>
            <a:r>
              <a:rPr lang="en-CA" sz="2400" dirty="0" err="1">
                <a:solidFill>
                  <a:srgbClr val="002060"/>
                </a:solidFill>
                <a:latin typeface="Arial" pitchFamily="34" charset="0"/>
                <a:cs typeface="Arial" pitchFamily="34" charset="0"/>
              </a:rPr>
              <a:t>latero</a:t>
            </a:r>
            <a:r>
              <a:rPr lang="en-CA" sz="2400" dirty="0">
                <a:solidFill>
                  <a:srgbClr val="002060"/>
                </a:solidFill>
                <a:latin typeface="Arial" pitchFamily="34" charset="0"/>
                <a:cs typeface="Arial" pitchFamily="34" charset="0"/>
              </a:rPr>
              <a:t>-posterior hepatic mobilization to realign umbilical vein, portal vein and </a:t>
            </a:r>
            <a:r>
              <a:rPr lang="en-CA" sz="2400" dirty="0" err="1">
                <a:solidFill>
                  <a:srgbClr val="002060"/>
                </a:solidFill>
                <a:latin typeface="Arial" pitchFamily="34" charset="0"/>
                <a:cs typeface="Arial" pitchFamily="34" charset="0"/>
              </a:rPr>
              <a:t>ductus</a:t>
            </a:r>
            <a:r>
              <a:rPr lang="en-CA" sz="2400" dirty="0">
                <a:solidFill>
                  <a:srgbClr val="002060"/>
                </a:solidFill>
                <a:latin typeface="Arial" pitchFamily="34" charset="0"/>
                <a:cs typeface="Arial" pitchFamily="34" charset="0"/>
              </a:rPr>
              <a:t> </a:t>
            </a:r>
            <a:r>
              <a:rPr lang="en-CA" sz="2400" dirty="0" err="1">
                <a:solidFill>
                  <a:srgbClr val="002060"/>
                </a:solidFill>
                <a:latin typeface="Arial" pitchFamily="34" charset="0"/>
                <a:cs typeface="Arial" pitchFamily="34" charset="0"/>
              </a:rPr>
              <a:t>venosus</a:t>
            </a:r>
            <a:r>
              <a:rPr lang="en-CA" sz="2400" dirty="0">
                <a:solidFill>
                  <a:srgbClr val="002060"/>
                </a:solidFill>
                <a:latin typeface="Arial" pitchFamily="34" charset="0"/>
                <a:cs typeface="Arial" pitchFamily="34" charset="0"/>
              </a:rPr>
              <a:t> </a:t>
            </a:r>
          </a:p>
          <a:p>
            <a:pPr marL="925830" lvl="1" indent="-514350" algn="r">
              <a:buNone/>
            </a:pPr>
            <a:r>
              <a:rPr lang="en-CA" sz="2400" dirty="0"/>
              <a:t>Arch </a:t>
            </a:r>
            <a:r>
              <a:rPr lang="en-CA" sz="2400" dirty="0" err="1"/>
              <a:t>Pediatr</a:t>
            </a:r>
            <a:r>
              <a:rPr lang="en-CA" sz="2400" dirty="0"/>
              <a:t> 2010 Oct;17(10):1440-1444</a:t>
            </a:r>
            <a:endParaRPr lang="en-CA" sz="2400" dirty="0">
              <a:solidFill>
                <a:srgbClr val="002060"/>
              </a:solidFill>
              <a:latin typeface="Arial" pitchFamily="34" charset="0"/>
              <a:cs typeface="Arial" pitchFamily="34" charset="0"/>
            </a:endParaRPr>
          </a:p>
        </p:txBody>
      </p:sp>
      <p:sp>
        <p:nvSpPr>
          <p:cNvPr id="4" name="Date Placeholder 3"/>
          <p:cNvSpPr>
            <a:spLocks noGrp="1"/>
          </p:cNvSpPr>
          <p:nvPr>
            <p:ph type="dt" sz="half" idx="10"/>
          </p:nvPr>
        </p:nvSpPr>
        <p:spPr/>
        <p:txBody>
          <a:bodyPr/>
          <a:lstStyle/>
          <a:p>
            <a:fld id="{651BA8DC-9F65-4F64-AB1F-734AC7502CF1}" type="datetime1">
              <a:rPr lang="en-US" smtClean="0"/>
              <a:t>3/22/2022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6725" y="1776413"/>
            <a:ext cx="8210550" cy="3305175"/>
          </a:xfrm>
          <a:prstGeom prst="rect">
            <a:avLst/>
          </a:prstGeom>
          <a:noFill/>
          <a:ln w="9525">
            <a:noFill/>
            <a:miter lim="800000"/>
            <a:headEnd/>
            <a:tailEnd/>
          </a:ln>
        </p:spPr>
      </p:pic>
      <p:sp>
        <p:nvSpPr>
          <p:cNvPr id="5" name="TextBox 4"/>
          <p:cNvSpPr txBox="1"/>
          <p:nvPr/>
        </p:nvSpPr>
        <p:spPr>
          <a:xfrm>
            <a:off x="76200" y="5257800"/>
            <a:ext cx="8915400" cy="1200329"/>
          </a:xfrm>
          <a:prstGeom prst="rect">
            <a:avLst/>
          </a:prstGeom>
          <a:noFill/>
        </p:spPr>
        <p:txBody>
          <a:bodyPr wrap="square" rtlCol="0">
            <a:spAutoFit/>
          </a:bodyPr>
          <a:lstStyle/>
          <a:p>
            <a:pPr algn="ctr"/>
            <a:r>
              <a:rPr lang="en-US" sz="2400" dirty="0"/>
              <a:t>Realignment of umbilical vein (VO), portal vein (TP) &amp; </a:t>
            </a:r>
            <a:r>
              <a:rPr lang="en-US" sz="2400" dirty="0" err="1"/>
              <a:t>ductus</a:t>
            </a:r>
            <a:r>
              <a:rPr lang="en-US" sz="2400" dirty="0"/>
              <a:t> </a:t>
            </a:r>
            <a:r>
              <a:rPr lang="en-US" sz="2400" dirty="0" err="1"/>
              <a:t>venosus</a:t>
            </a:r>
            <a:r>
              <a:rPr lang="en-US" sz="2400" dirty="0"/>
              <a:t> (DV) to allow catheter to enter inferior vena cava (VCI)</a:t>
            </a:r>
          </a:p>
          <a:p>
            <a:pPr algn="ctr"/>
            <a:r>
              <a:rPr lang="en-US" sz="2400" dirty="0" err="1"/>
              <a:t>Pennaforte</a:t>
            </a:r>
            <a:r>
              <a:rPr lang="en-US" sz="2400" dirty="0"/>
              <a:t>. Arch </a:t>
            </a:r>
            <a:r>
              <a:rPr lang="en-US" sz="2400" dirty="0" err="1"/>
              <a:t>Pediatr</a:t>
            </a:r>
            <a:r>
              <a:rPr lang="en-US" sz="2400" dirty="0"/>
              <a:t> 2010;12(10):1440-1444</a:t>
            </a:r>
          </a:p>
        </p:txBody>
      </p:sp>
      <p:sp>
        <p:nvSpPr>
          <p:cNvPr id="6" name="Title 5"/>
          <p:cNvSpPr>
            <a:spLocks noGrp="1"/>
          </p:cNvSpPr>
          <p:nvPr>
            <p:ph type="title"/>
          </p:nvPr>
        </p:nvSpPr>
        <p:spPr/>
        <p:txBody>
          <a:bodyPr>
            <a:normAutofit/>
          </a:bodyPr>
          <a:lstStyle/>
          <a:p>
            <a:r>
              <a:rPr lang="en-US" dirty="0" err="1">
                <a:solidFill>
                  <a:srgbClr val="0404BC"/>
                </a:solidFill>
              </a:rPr>
              <a:t>Lateroposterior</a:t>
            </a:r>
            <a:r>
              <a:rPr lang="en-US" dirty="0">
                <a:solidFill>
                  <a:srgbClr val="0404BC"/>
                </a:solidFill>
              </a:rPr>
              <a:t> Liver Mobilization</a:t>
            </a:r>
          </a:p>
        </p:txBody>
      </p:sp>
      <p:sp>
        <p:nvSpPr>
          <p:cNvPr id="7" name="TextBox 6"/>
          <p:cNvSpPr txBox="1"/>
          <p:nvPr/>
        </p:nvSpPr>
        <p:spPr>
          <a:xfrm>
            <a:off x="1143000" y="1371600"/>
            <a:ext cx="2895600" cy="461665"/>
          </a:xfrm>
          <a:prstGeom prst="rect">
            <a:avLst/>
          </a:prstGeom>
          <a:noFill/>
        </p:spPr>
        <p:txBody>
          <a:bodyPr wrap="square" rtlCol="0">
            <a:spAutoFit/>
          </a:bodyPr>
          <a:lstStyle/>
          <a:p>
            <a:pPr algn="ctr"/>
            <a:r>
              <a:rPr lang="en-CA" sz="2400" dirty="0"/>
              <a:t>Pre-liver mobilization</a:t>
            </a:r>
          </a:p>
        </p:txBody>
      </p:sp>
      <p:sp>
        <p:nvSpPr>
          <p:cNvPr id="8" name="TextBox 7"/>
          <p:cNvSpPr txBox="1"/>
          <p:nvPr/>
        </p:nvSpPr>
        <p:spPr>
          <a:xfrm>
            <a:off x="4800600" y="1371600"/>
            <a:ext cx="3505200" cy="461665"/>
          </a:xfrm>
          <a:prstGeom prst="rect">
            <a:avLst/>
          </a:prstGeom>
          <a:noFill/>
        </p:spPr>
        <p:txBody>
          <a:bodyPr wrap="square" rtlCol="0">
            <a:spAutoFit/>
          </a:bodyPr>
          <a:lstStyle/>
          <a:p>
            <a:pPr algn="ctr"/>
            <a:r>
              <a:rPr lang="en-CA" sz="2400" dirty="0"/>
              <a:t>Post-liver mobilization</a:t>
            </a:r>
          </a:p>
        </p:txBody>
      </p:sp>
      <p:cxnSp>
        <p:nvCxnSpPr>
          <p:cNvPr id="10" name="Straight Arrow Connector 9"/>
          <p:cNvCxnSpPr/>
          <p:nvPr/>
        </p:nvCxnSpPr>
        <p:spPr>
          <a:xfrm flipV="1">
            <a:off x="914400" y="2971800"/>
            <a:ext cx="838200" cy="533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0"/>
          </p:nvPr>
        </p:nvSpPr>
        <p:spPr/>
        <p:txBody>
          <a:bodyPr/>
          <a:lstStyle/>
          <a:p>
            <a:fld id="{564480ED-2699-4F52-8CE2-B35D3CD38F03}" type="datetime1">
              <a:rPr lang="en-US" smtClean="0"/>
              <a:t>3/22/2022</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404BC"/>
                </a:solidFill>
                <a:latin typeface="+mn-lt"/>
                <a:cs typeface="Arial" pitchFamily="34" charset="0"/>
              </a:rPr>
              <a:t>Types of Vascular Access</a:t>
            </a:r>
          </a:p>
        </p:txBody>
      </p:sp>
      <p:sp>
        <p:nvSpPr>
          <p:cNvPr id="3" name="Content Placeholder 2"/>
          <p:cNvSpPr>
            <a:spLocks noGrp="1"/>
          </p:cNvSpPr>
          <p:nvPr>
            <p:ph idx="1"/>
          </p:nvPr>
        </p:nvSpPr>
        <p:spPr>
          <a:xfrm>
            <a:off x="457200" y="1219200"/>
            <a:ext cx="8229600" cy="4525963"/>
          </a:xfrm>
          <a:noFill/>
          <a:ln>
            <a:noFill/>
          </a:ln>
          <a:effectLst>
            <a:glow rad="101600">
              <a:schemeClr val="accent1">
                <a:satMod val="175000"/>
                <a:alpha val="40000"/>
              </a:schemeClr>
            </a:glow>
          </a:effectLst>
        </p:spPr>
        <p:style>
          <a:lnRef idx="1">
            <a:schemeClr val="accent5"/>
          </a:lnRef>
          <a:fillRef idx="1001">
            <a:schemeClr val="lt1"/>
          </a:fillRef>
          <a:effectRef idx="1">
            <a:schemeClr val="accent5"/>
          </a:effectRef>
          <a:fontRef idx="minor">
            <a:schemeClr val="dk1"/>
          </a:fontRef>
        </p:style>
        <p:txBody>
          <a:bodyPr>
            <a:normAutofit/>
          </a:bodyPr>
          <a:lstStyle/>
          <a:p>
            <a:pPr>
              <a:buNone/>
            </a:pPr>
            <a:endParaRPr lang="en-US" sz="2800" dirty="0">
              <a:solidFill>
                <a:schemeClr val="tx1"/>
              </a:solidFill>
              <a:latin typeface="Arial" pitchFamily="34" charset="0"/>
              <a:cs typeface="Arial" pitchFamily="34" charset="0"/>
            </a:endParaRPr>
          </a:p>
          <a:p>
            <a:pPr>
              <a:buNone/>
            </a:pPr>
            <a:endParaRPr lang="en-US" sz="2800" dirty="0">
              <a:solidFill>
                <a:schemeClr val="tx1"/>
              </a:solidFill>
              <a:latin typeface="Arial" pitchFamily="34" charset="0"/>
              <a:cs typeface="Arial" pitchFamily="34" charset="0"/>
            </a:endParaRPr>
          </a:p>
          <a:p>
            <a:pPr>
              <a:buNone/>
            </a:pPr>
            <a:endParaRPr lang="en-US" sz="2800" dirty="0">
              <a:solidFill>
                <a:schemeClr val="tx1"/>
              </a:solidFill>
              <a:latin typeface="Arial" pitchFamily="34" charset="0"/>
              <a:cs typeface="Arial" pitchFamily="34" charset="0"/>
            </a:endParaRPr>
          </a:p>
          <a:p>
            <a:pPr>
              <a:buNone/>
            </a:pPr>
            <a:endParaRPr lang="en-US" sz="2800" dirty="0">
              <a:solidFill>
                <a:schemeClr val="tx1"/>
              </a:solidFill>
              <a:latin typeface="Arial" pitchFamily="34" charset="0"/>
              <a:cs typeface="Arial" pitchFamily="34" charset="0"/>
            </a:endParaRPr>
          </a:p>
          <a:p>
            <a:pPr>
              <a:buNone/>
            </a:pPr>
            <a:endParaRPr lang="en-US" sz="2800" dirty="0">
              <a:solidFill>
                <a:schemeClr val="tx1"/>
              </a:solidFill>
              <a:latin typeface="Arial" pitchFamily="34" charset="0"/>
              <a:cs typeface="Arial" pitchFamily="34" charset="0"/>
            </a:endParaRPr>
          </a:p>
        </p:txBody>
      </p:sp>
      <p:pic>
        <p:nvPicPr>
          <p:cNvPr id="7" name="Picture 4" descr="igt5"/>
          <p:cNvPicPr>
            <a:picLocks noChangeAspect="1" noChangeArrowheads="1"/>
          </p:cNvPicPr>
          <p:nvPr/>
        </p:nvPicPr>
        <p:blipFill>
          <a:blip r:embed="rId2" cstate="print"/>
          <a:srcRect l="10338" t="11385"/>
          <a:stretch>
            <a:fillRect/>
          </a:stretch>
        </p:blipFill>
        <p:spPr bwMode="auto">
          <a:xfrm rot="5400000">
            <a:off x="5571204" y="277685"/>
            <a:ext cx="1793080" cy="3828511"/>
          </a:xfrm>
          <a:prstGeom prst="rect">
            <a:avLst/>
          </a:prstGeom>
          <a:ln>
            <a:noFill/>
          </a:ln>
          <a:effectLst>
            <a:softEdge rad="112500"/>
          </a:effectLst>
        </p:spPr>
      </p:pic>
      <p:pic>
        <p:nvPicPr>
          <p:cNvPr id="1026" name="Picture 4" descr="http://ovidsp.tx.ovid.com/FullTextService/CT%7b06b9ee1beed59419b072b0428c4dfb18559636204cf7b4e49868b5f6825c7052c531f52b9c3fdea4caf3eb3a0f19bd15%7d/DA5C31FF10.gif"/>
          <p:cNvPicPr>
            <a:picLocks noChangeAspect="1" noChangeArrowheads="1"/>
          </p:cNvPicPr>
          <p:nvPr/>
        </p:nvPicPr>
        <p:blipFill>
          <a:blip r:embed="rId3" cstate="print"/>
          <a:srcRect/>
          <a:stretch>
            <a:fillRect/>
          </a:stretch>
        </p:blipFill>
        <p:spPr bwMode="auto">
          <a:xfrm>
            <a:off x="838200" y="4267200"/>
            <a:ext cx="2749685" cy="1615440"/>
          </a:xfrm>
          <a:prstGeom prst="rect">
            <a:avLst/>
          </a:prstGeom>
          <a:ln>
            <a:solidFill>
              <a:schemeClr val="tx1"/>
            </a:solidFill>
          </a:ln>
          <a:effectLst>
            <a:softEdge rad="112500"/>
          </a:effectLst>
        </p:spPr>
      </p:pic>
      <p:pic>
        <p:nvPicPr>
          <p:cNvPr id="1027" name="Picture 1" descr="http://ovidsp.tx.ovid.com/FullTextService/CT%7b06b9ee1beed59419b072b0428c4dfb18559636204cf7b4e49868b5f6825c70522d159fadf7cca219d5ae74d9f83b1914%7d/DA5C28FF10.gif"/>
          <p:cNvPicPr>
            <a:picLocks noChangeAspect="1" noChangeArrowheads="1"/>
          </p:cNvPicPr>
          <p:nvPr/>
        </p:nvPicPr>
        <p:blipFill>
          <a:blip r:embed="rId4" cstate="print"/>
          <a:srcRect/>
          <a:stretch>
            <a:fillRect/>
          </a:stretch>
        </p:blipFill>
        <p:spPr bwMode="auto">
          <a:xfrm>
            <a:off x="4953000" y="4024488"/>
            <a:ext cx="3048001" cy="1919112"/>
          </a:xfrm>
          <a:prstGeom prst="rect">
            <a:avLst/>
          </a:prstGeom>
          <a:ln>
            <a:noFill/>
          </a:ln>
          <a:effectLst>
            <a:softEdge rad="112500"/>
          </a:effectLst>
        </p:spPr>
      </p:pic>
      <p:pic>
        <p:nvPicPr>
          <p:cNvPr id="1028" name="Picture 4"/>
          <p:cNvPicPr>
            <a:picLocks noChangeAspect="1" noChangeArrowheads="1"/>
          </p:cNvPicPr>
          <p:nvPr/>
        </p:nvPicPr>
        <p:blipFill>
          <a:blip r:embed="rId5" cstate="print">
            <a:lum bright="-2000"/>
          </a:blip>
          <a:srcRect l="9091" r="5455"/>
          <a:stretch>
            <a:fillRect/>
          </a:stretch>
        </p:blipFill>
        <p:spPr bwMode="auto">
          <a:xfrm rot="10800000">
            <a:off x="990601" y="1295400"/>
            <a:ext cx="2057400" cy="2232500"/>
          </a:xfrm>
          <a:prstGeom prst="rect">
            <a:avLst/>
          </a:prstGeom>
          <a:ln>
            <a:noFill/>
          </a:ln>
          <a:effectLst>
            <a:softEdge rad="112500"/>
          </a:effectLst>
        </p:spPr>
      </p:pic>
      <p:sp>
        <p:nvSpPr>
          <p:cNvPr id="8" name="TextBox 7"/>
          <p:cNvSpPr txBox="1"/>
          <p:nvPr/>
        </p:nvSpPr>
        <p:spPr>
          <a:xfrm>
            <a:off x="762000" y="3429000"/>
            <a:ext cx="3581400" cy="830997"/>
          </a:xfrm>
          <a:prstGeom prst="rect">
            <a:avLst/>
          </a:prstGeom>
          <a:noFill/>
        </p:spPr>
        <p:txBody>
          <a:bodyPr wrap="square" rtlCol="0">
            <a:spAutoFit/>
          </a:bodyPr>
          <a:lstStyle/>
          <a:p>
            <a:pPr>
              <a:buNone/>
            </a:pPr>
            <a:r>
              <a:rPr lang="en-US" sz="2400" dirty="0">
                <a:cs typeface="Arial" pitchFamily="34" charset="0"/>
              </a:rPr>
              <a:t>PICC: peripherally inserted central catheter</a:t>
            </a:r>
          </a:p>
        </p:txBody>
      </p:sp>
      <p:sp>
        <p:nvSpPr>
          <p:cNvPr id="9" name="TextBox 8"/>
          <p:cNvSpPr txBox="1"/>
          <p:nvPr/>
        </p:nvSpPr>
        <p:spPr>
          <a:xfrm>
            <a:off x="5105400" y="3124200"/>
            <a:ext cx="3276600" cy="830997"/>
          </a:xfrm>
          <a:prstGeom prst="rect">
            <a:avLst/>
          </a:prstGeom>
          <a:noFill/>
        </p:spPr>
        <p:txBody>
          <a:bodyPr wrap="square" rtlCol="0">
            <a:spAutoFit/>
          </a:bodyPr>
          <a:lstStyle/>
          <a:p>
            <a:pPr>
              <a:buNone/>
            </a:pPr>
            <a:r>
              <a:rPr lang="en-US" sz="2400" dirty="0">
                <a:cs typeface="Arial" pitchFamily="34" charset="0"/>
              </a:rPr>
              <a:t>IGT PICC: image guided therapy PICC</a:t>
            </a:r>
          </a:p>
        </p:txBody>
      </p:sp>
      <p:sp>
        <p:nvSpPr>
          <p:cNvPr id="10" name="TextBox 9"/>
          <p:cNvSpPr txBox="1"/>
          <p:nvPr/>
        </p:nvSpPr>
        <p:spPr>
          <a:xfrm>
            <a:off x="914400" y="5791200"/>
            <a:ext cx="3048000" cy="830997"/>
          </a:xfrm>
          <a:prstGeom prst="rect">
            <a:avLst/>
          </a:prstGeom>
          <a:noFill/>
        </p:spPr>
        <p:txBody>
          <a:bodyPr wrap="square" rtlCol="0">
            <a:spAutoFit/>
          </a:bodyPr>
          <a:lstStyle/>
          <a:p>
            <a:pPr>
              <a:buNone/>
            </a:pPr>
            <a:r>
              <a:rPr lang="en-US" sz="2400" dirty="0">
                <a:cs typeface="Arial" pitchFamily="34" charset="0"/>
              </a:rPr>
              <a:t>CVC: central venous catheter</a:t>
            </a:r>
          </a:p>
        </p:txBody>
      </p:sp>
      <p:sp>
        <p:nvSpPr>
          <p:cNvPr id="11" name="TextBox 10"/>
          <p:cNvSpPr txBox="1"/>
          <p:nvPr/>
        </p:nvSpPr>
        <p:spPr>
          <a:xfrm>
            <a:off x="4572000" y="5798403"/>
            <a:ext cx="4572000" cy="830997"/>
          </a:xfrm>
          <a:prstGeom prst="rect">
            <a:avLst/>
          </a:prstGeom>
          <a:noFill/>
        </p:spPr>
        <p:txBody>
          <a:bodyPr wrap="square" rtlCol="0">
            <a:spAutoFit/>
          </a:bodyPr>
          <a:lstStyle/>
          <a:p>
            <a:pPr>
              <a:buNone/>
            </a:pPr>
            <a:r>
              <a:rPr lang="en-US" sz="2400" dirty="0">
                <a:cs typeface="Arial" pitchFamily="34" charset="0"/>
              </a:rPr>
              <a:t>UVC: umbilical venous catheter</a:t>
            </a:r>
          </a:p>
          <a:p>
            <a:pPr>
              <a:buNone/>
            </a:pPr>
            <a:r>
              <a:rPr lang="en-US" sz="2400" dirty="0">
                <a:cs typeface="Arial" pitchFamily="34" charset="0"/>
              </a:rPr>
              <a:t>UAC: umbilical arterial catheter</a:t>
            </a:r>
          </a:p>
        </p:txBody>
      </p:sp>
      <p:sp>
        <p:nvSpPr>
          <p:cNvPr id="12" name="Date Placeholder 11"/>
          <p:cNvSpPr>
            <a:spLocks noGrp="1"/>
          </p:cNvSpPr>
          <p:nvPr>
            <p:ph type="dt" sz="half" idx="10"/>
          </p:nvPr>
        </p:nvSpPr>
        <p:spPr/>
        <p:txBody>
          <a:bodyPr/>
          <a:lstStyle/>
          <a:p>
            <a:fld id="{262CE58E-34C1-4833-96AE-614F579FD858}" type="datetime1">
              <a:rPr lang="en-US" smtClean="0"/>
              <a:t>3/22/2022</a:t>
            </a:fld>
            <a:endParaRPr lang="en-US"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2286000"/>
            <a:ext cx="7239000"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latin typeface="Arial" pitchFamily="34" charset="0"/>
                <a:cs typeface="Arial" pitchFamily="34" charset="0"/>
              </a:rPr>
              <a:t>Despite studies supporting the method of attempting to insert a second catheter into the same vessel while the misdirected catheter is in place, this practice is </a:t>
            </a:r>
            <a:r>
              <a:rPr lang="en-US" sz="2800" b="1" i="1" dirty="0">
                <a:latin typeface="Arial" pitchFamily="34" charset="0"/>
                <a:cs typeface="Arial" pitchFamily="34" charset="0"/>
              </a:rPr>
              <a:t>NOT</a:t>
            </a:r>
            <a:r>
              <a:rPr lang="en-US" sz="2800" b="1" dirty="0">
                <a:latin typeface="Arial" pitchFamily="34" charset="0"/>
                <a:cs typeface="Arial" pitchFamily="34" charset="0"/>
              </a:rPr>
              <a:t> </a:t>
            </a:r>
            <a:r>
              <a:rPr lang="en-US" sz="2800" dirty="0">
                <a:latin typeface="Arial" pitchFamily="34" charset="0"/>
                <a:cs typeface="Arial" pitchFamily="34" charset="0"/>
              </a:rPr>
              <a:t>recommended as this may cause vessel damage and/or thrombus formation</a:t>
            </a:r>
            <a:endParaRPr lang="en-CA" sz="2800" dirty="0">
              <a:latin typeface="Arial" pitchFamily="34" charset="0"/>
              <a:cs typeface="Arial" pitchFamily="34" charset="0"/>
            </a:endParaRPr>
          </a:p>
        </p:txBody>
      </p:sp>
      <p:sp>
        <p:nvSpPr>
          <p:cNvPr id="3" name="TextBox 2"/>
          <p:cNvSpPr txBox="1"/>
          <p:nvPr/>
        </p:nvSpPr>
        <p:spPr>
          <a:xfrm>
            <a:off x="3733800" y="5410200"/>
            <a:ext cx="4800600" cy="1200329"/>
          </a:xfrm>
          <a:prstGeom prst="rect">
            <a:avLst/>
          </a:prstGeom>
          <a:noFill/>
        </p:spPr>
        <p:txBody>
          <a:bodyPr wrap="square" rtlCol="0">
            <a:spAutoFit/>
          </a:bodyPr>
          <a:lstStyle/>
          <a:p>
            <a:r>
              <a:rPr lang="en-CA" dirty="0"/>
              <a:t>Davies. Arch </a:t>
            </a:r>
            <a:r>
              <a:rPr lang="en-CA" dirty="0" err="1"/>
              <a:t>Dis</a:t>
            </a:r>
            <a:r>
              <a:rPr lang="en-CA" dirty="0"/>
              <a:t> Child </a:t>
            </a:r>
            <a:r>
              <a:rPr lang="en-CA" dirty="0" err="1"/>
              <a:t>Fetal</a:t>
            </a:r>
            <a:r>
              <a:rPr lang="en-CA" dirty="0"/>
              <a:t> </a:t>
            </a:r>
            <a:r>
              <a:rPr lang="en-CA" dirty="0" err="1"/>
              <a:t>Neonat</a:t>
            </a:r>
            <a:r>
              <a:rPr lang="en-CA" dirty="0"/>
              <a:t> 1998;78:F234</a:t>
            </a:r>
          </a:p>
          <a:p>
            <a:r>
              <a:rPr lang="en-CA" dirty="0"/>
              <a:t>Mandel et al. J </a:t>
            </a:r>
            <a:r>
              <a:rPr lang="en-CA" dirty="0" err="1"/>
              <a:t>Pediatr</a:t>
            </a:r>
            <a:r>
              <a:rPr lang="en-CA" dirty="0"/>
              <a:t> 2001;139:591-2</a:t>
            </a:r>
          </a:p>
          <a:p>
            <a:r>
              <a:rPr lang="en-CA" dirty="0"/>
              <a:t>Al-</a:t>
            </a:r>
            <a:r>
              <a:rPr lang="en-CA" dirty="0" err="1"/>
              <a:t>Essa</a:t>
            </a:r>
            <a:r>
              <a:rPr lang="en-CA" dirty="0"/>
              <a:t> et al. Med </a:t>
            </a:r>
            <a:r>
              <a:rPr lang="en-CA" dirty="0" err="1"/>
              <a:t>Princ</a:t>
            </a:r>
            <a:r>
              <a:rPr lang="en-CA" dirty="0"/>
              <a:t> </a:t>
            </a:r>
            <a:r>
              <a:rPr lang="en-CA" dirty="0" err="1"/>
              <a:t>Pract</a:t>
            </a:r>
            <a:r>
              <a:rPr lang="en-CA" dirty="0"/>
              <a:t> 2005;14:98-101</a:t>
            </a:r>
          </a:p>
          <a:p>
            <a:r>
              <a:rPr lang="en-CA" dirty="0" err="1"/>
              <a:t>Palanivel</a:t>
            </a:r>
            <a:r>
              <a:rPr lang="en-CA" dirty="0"/>
              <a:t> V. </a:t>
            </a:r>
            <a:r>
              <a:rPr lang="en-CA" dirty="0" err="1"/>
              <a:t>Ind</a:t>
            </a:r>
            <a:r>
              <a:rPr lang="en-CA" dirty="0"/>
              <a:t> J </a:t>
            </a:r>
            <a:r>
              <a:rPr lang="en-CA" dirty="0" err="1"/>
              <a:t>Pediatr</a:t>
            </a:r>
            <a:r>
              <a:rPr lang="en-CA" dirty="0"/>
              <a:t> 2009;76:1186</a:t>
            </a:r>
          </a:p>
        </p:txBody>
      </p:sp>
      <p:sp>
        <p:nvSpPr>
          <p:cNvPr id="4" name="Date Placeholder 3"/>
          <p:cNvSpPr>
            <a:spLocks noGrp="1"/>
          </p:cNvSpPr>
          <p:nvPr>
            <p:ph type="dt" sz="half" idx="10"/>
          </p:nvPr>
        </p:nvSpPr>
        <p:spPr/>
        <p:txBody>
          <a:bodyPr/>
          <a:lstStyle/>
          <a:p>
            <a:fld id="{17133F75-DEBA-48BC-8F91-79EF2ABA7158}" type="datetime1">
              <a:rPr lang="en-US" smtClean="0"/>
              <a:t>3/22/2022</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v pv ap.jpg"/>
          <p:cNvPicPr>
            <a:picLocks noChangeAspect="1"/>
          </p:cNvPicPr>
          <p:nvPr/>
        </p:nvPicPr>
        <p:blipFill>
          <a:blip r:embed="rId2" cstate="print"/>
          <a:srcRect l="28982" t="24444" r="6563" b="16667"/>
          <a:stretch>
            <a:fillRect/>
          </a:stretch>
        </p:blipFill>
        <p:spPr>
          <a:xfrm>
            <a:off x="457200" y="1600200"/>
            <a:ext cx="3505200" cy="4038600"/>
          </a:xfrm>
          <a:prstGeom prst="rect">
            <a:avLst/>
          </a:prstGeom>
          <a:ln w="38100">
            <a:solidFill>
              <a:schemeClr val="tx1"/>
            </a:solidFill>
          </a:ln>
        </p:spPr>
      </p:pic>
      <p:sp>
        <p:nvSpPr>
          <p:cNvPr id="2" name="Title 1"/>
          <p:cNvSpPr>
            <a:spLocks noGrp="1"/>
          </p:cNvSpPr>
          <p:nvPr>
            <p:ph type="title"/>
          </p:nvPr>
        </p:nvSpPr>
        <p:spPr/>
        <p:txBody>
          <a:bodyPr>
            <a:normAutofit/>
          </a:bodyPr>
          <a:lstStyle/>
          <a:p>
            <a:pPr algn="ctr"/>
            <a:r>
              <a:rPr lang="en-CA" dirty="0">
                <a:solidFill>
                  <a:srgbClr val="0404BC"/>
                </a:solidFill>
                <a:latin typeface="+mn-lt"/>
                <a:cs typeface="Arial" pitchFamily="34" charset="0"/>
              </a:rPr>
              <a:t>UVC’s in or near Liver </a:t>
            </a:r>
          </a:p>
        </p:txBody>
      </p:sp>
      <p:sp>
        <p:nvSpPr>
          <p:cNvPr id="3" name="Content Placeholder 2"/>
          <p:cNvSpPr>
            <a:spLocks noGrp="1"/>
          </p:cNvSpPr>
          <p:nvPr>
            <p:ph sz="half" idx="1"/>
          </p:nvPr>
        </p:nvSpPr>
        <p:spPr>
          <a:xfrm>
            <a:off x="4038600" y="1447800"/>
            <a:ext cx="5105400" cy="4907280"/>
          </a:xfrm>
        </p:spPr>
        <p:txBody>
          <a:bodyPr>
            <a:noAutofit/>
          </a:bodyPr>
          <a:lstStyle/>
          <a:p>
            <a:r>
              <a:rPr lang="en-US" dirty="0">
                <a:cs typeface="Arial" pitchFamily="34" charset="0"/>
              </a:rPr>
              <a:t>Never leave UVC in portal vein </a:t>
            </a:r>
            <a:br>
              <a:rPr lang="en-US" dirty="0">
                <a:cs typeface="Arial" pitchFamily="34" charset="0"/>
              </a:rPr>
            </a:br>
            <a:endParaRPr lang="en-CA" sz="1200" dirty="0">
              <a:cs typeface="Arial" pitchFamily="34" charset="0"/>
            </a:endParaRPr>
          </a:p>
          <a:p>
            <a:r>
              <a:rPr lang="en-US" dirty="0">
                <a:cs typeface="Arial" pitchFamily="34" charset="0"/>
              </a:rPr>
              <a:t>Replace with properly positioned </a:t>
            </a:r>
            <a:r>
              <a:rPr lang="en-US" dirty="0" err="1">
                <a:cs typeface="Arial" pitchFamily="34" charset="0"/>
              </a:rPr>
              <a:t>UVC</a:t>
            </a:r>
            <a:r>
              <a:rPr lang="en-US" dirty="0">
                <a:cs typeface="Arial" pitchFamily="34" charset="0"/>
              </a:rPr>
              <a:t> OR</a:t>
            </a:r>
          </a:p>
          <a:p>
            <a:r>
              <a:rPr lang="en-US" dirty="0">
                <a:cs typeface="Arial" pitchFamily="34" charset="0"/>
              </a:rPr>
              <a:t>Pull to low position out of portal system into umbilical vein</a:t>
            </a:r>
            <a:br>
              <a:rPr lang="en-US" dirty="0">
                <a:cs typeface="Arial" pitchFamily="34" charset="0"/>
              </a:rPr>
            </a:br>
            <a:endParaRPr lang="en-CA" sz="1200" dirty="0">
              <a:cs typeface="Arial" pitchFamily="34" charset="0"/>
            </a:endParaRPr>
          </a:p>
          <a:p>
            <a:pPr>
              <a:buNone/>
            </a:pPr>
            <a:r>
              <a:rPr lang="en-US" sz="3600" b="1" dirty="0">
                <a:solidFill>
                  <a:srgbClr val="0404BC"/>
                </a:solidFill>
                <a:cs typeface="Arial" pitchFamily="34" charset="0"/>
              </a:rPr>
              <a:t>Low </a:t>
            </a:r>
            <a:r>
              <a:rPr lang="en-US" sz="3600" b="1" dirty="0" err="1">
                <a:solidFill>
                  <a:srgbClr val="0404BC"/>
                </a:solidFill>
                <a:cs typeface="Arial" pitchFamily="34" charset="0"/>
              </a:rPr>
              <a:t>UVC’s</a:t>
            </a:r>
            <a:r>
              <a:rPr lang="en-US" sz="3600" b="1" dirty="0">
                <a:solidFill>
                  <a:srgbClr val="0404BC"/>
                </a:solidFill>
                <a:cs typeface="Arial" pitchFamily="34" charset="0"/>
              </a:rPr>
              <a:t> </a:t>
            </a:r>
          </a:p>
          <a:p>
            <a:r>
              <a:rPr lang="en-US" dirty="0">
                <a:cs typeface="Arial" pitchFamily="34" charset="0"/>
              </a:rPr>
              <a:t>May use for non-vesicant solutions for 1-2 days until more suitable access obtained</a:t>
            </a:r>
            <a:endParaRPr lang="en-CA" sz="3200" dirty="0"/>
          </a:p>
        </p:txBody>
      </p:sp>
      <p:sp>
        <p:nvSpPr>
          <p:cNvPr id="9" name="TextBox 8"/>
          <p:cNvSpPr txBox="1"/>
          <p:nvPr/>
        </p:nvSpPr>
        <p:spPr>
          <a:xfrm>
            <a:off x="609600" y="1752600"/>
            <a:ext cx="1676400" cy="461665"/>
          </a:xfrm>
          <a:prstGeom prst="rect">
            <a:avLst/>
          </a:prstGeom>
          <a:noFill/>
        </p:spPr>
        <p:txBody>
          <a:bodyPr wrap="square" rtlCol="0">
            <a:spAutoFit/>
          </a:bodyPr>
          <a:lstStyle/>
          <a:p>
            <a:r>
              <a:rPr lang="en-CA" sz="2400" b="1" dirty="0">
                <a:solidFill>
                  <a:srgbClr val="FFFF00"/>
                </a:solidFill>
              </a:rPr>
              <a:t>UVC in liver</a:t>
            </a:r>
          </a:p>
        </p:txBody>
      </p:sp>
      <p:cxnSp>
        <p:nvCxnSpPr>
          <p:cNvPr id="11" name="Straight Arrow Connector 10"/>
          <p:cNvCxnSpPr/>
          <p:nvPr/>
        </p:nvCxnSpPr>
        <p:spPr>
          <a:xfrm rot="16200000" flipH="1">
            <a:off x="1257300" y="2247900"/>
            <a:ext cx="53340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fld id="{A48460AA-606E-456D-B218-FF89B484DC69}" type="datetime1">
              <a:rPr lang="en-US" smtClean="0"/>
              <a:t>3/22/2022</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sz="2800" b="1" dirty="0">
                <a:solidFill>
                  <a:srgbClr val="C00000"/>
                </a:solidFill>
                <a:latin typeface="Arial" pitchFamily="34" charset="0"/>
                <a:cs typeface="Arial" pitchFamily="34" charset="0"/>
              </a:rPr>
              <a:t>Problem: </a:t>
            </a:r>
            <a:br>
              <a:rPr lang="en-CA" sz="2800" dirty="0">
                <a:solidFill>
                  <a:srgbClr val="C00000"/>
                </a:solidFill>
                <a:latin typeface="Arial" pitchFamily="34" charset="0"/>
                <a:cs typeface="Arial" pitchFamily="34" charset="0"/>
              </a:rPr>
            </a:br>
            <a:r>
              <a:rPr lang="en-CA" sz="2800" dirty="0">
                <a:solidFill>
                  <a:srgbClr val="C00000"/>
                </a:solidFill>
                <a:latin typeface="Arial" pitchFamily="34" charset="0"/>
                <a:cs typeface="Arial" pitchFamily="34" charset="0"/>
              </a:rPr>
              <a:t>UAC meets resistance at insertion depth of ~4 cm</a:t>
            </a:r>
            <a:endParaRPr lang="en-CA" sz="4000" dirty="0">
              <a:solidFill>
                <a:srgbClr val="C00000"/>
              </a:solidFill>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buNone/>
            </a:pPr>
            <a:r>
              <a:rPr lang="en-CA" sz="2800" dirty="0">
                <a:solidFill>
                  <a:srgbClr val="0404BC"/>
                </a:solidFill>
                <a:latin typeface="Arial" pitchFamily="34" charset="0"/>
                <a:cs typeface="Arial" pitchFamily="34" charset="0"/>
              </a:rPr>
              <a:t>Cause: </a:t>
            </a:r>
          </a:p>
          <a:p>
            <a:pPr>
              <a:buNone/>
            </a:pPr>
            <a:r>
              <a:rPr lang="en-CA" sz="2800" dirty="0">
                <a:solidFill>
                  <a:srgbClr val="0404BC"/>
                </a:solidFill>
                <a:latin typeface="Arial" pitchFamily="34" charset="0"/>
                <a:cs typeface="Arial" pitchFamily="34" charset="0"/>
              </a:rPr>
              <a:t>False tracked or unable to get around sharp turn in vessel as it angles around bladder toward internal iliac artery </a:t>
            </a:r>
          </a:p>
          <a:p>
            <a:pPr>
              <a:buNone/>
            </a:pPr>
            <a:r>
              <a:rPr lang="en-CA" sz="2800" dirty="0">
                <a:solidFill>
                  <a:srgbClr val="002060"/>
                </a:solidFill>
                <a:latin typeface="Arial" pitchFamily="34" charset="0"/>
                <a:cs typeface="Arial" pitchFamily="34" charset="0"/>
              </a:rPr>
              <a:t>Action:  </a:t>
            </a:r>
          </a:p>
          <a:p>
            <a:pPr marL="514350" indent="-514350">
              <a:buFont typeface="+mj-lt"/>
              <a:buAutoNum type="arabicPeriod"/>
            </a:pPr>
            <a:r>
              <a:rPr lang="en-CA" sz="2400" dirty="0">
                <a:solidFill>
                  <a:srgbClr val="002060"/>
                </a:solidFill>
                <a:latin typeface="Arial" pitchFamily="34" charset="0"/>
                <a:cs typeface="Arial" pitchFamily="34" charset="0"/>
              </a:rPr>
              <a:t>Apply </a:t>
            </a:r>
            <a:r>
              <a:rPr lang="en-CA" sz="2400" b="1" dirty="0">
                <a:solidFill>
                  <a:srgbClr val="002060"/>
                </a:solidFill>
                <a:latin typeface="Arial" pitchFamily="34" charset="0"/>
                <a:cs typeface="Arial" pitchFamily="34" charset="0"/>
              </a:rPr>
              <a:t>gentle</a:t>
            </a:r>
            <a:r>
              <a:rPr lang="en-CA" sz="2400" dirty="0">
                <a:solidFill>
                  <a:srgbClr val="002060"/>
                </a:solidFill>
                <a:latin typeface="Arial" pitchFamily="34" charset="0"/>
                <a:cs typeface="Arial" pitchFamily="34" charset="0"/>
              </a:rPr>
              <a:t> steady pressure for ~ 30-60 sec on </a:t>
            </a:r>
            <a:r>
              <a:rPr lang="en-CA" sz="2400" dirty="0" err="1">
                <a:solidFill>
                  <a:srgbClr val="002060"/>
                </a:solidFill>
                <a:latin typeface="Arial" pitchFamily="34" charset="0"/>
                <a:cs typeface="Arial" pitchFamily="34" charset="0"/>
              </a:rPr>
              <a:t>abdo</a:t>
            </a:r>
            <a:r>
              <a:rPr lang="en-CA" sz="2400" dirty="0">
                <a:solidFill>
                  <a:srgbClr val="002060"/>
                </a:solidFill>
                <a:latin typeface="Arial" pitchFamily="34" charset="0"/>
                <a:cs typeface="Arial" pitchFamily="34" charset="0"/>
              </a:rPr>
              <a:t>. Vessel should slowly relax; do not force. Risk of peritoneal or vascular perforation, should not “pop”</a:t>
            </a:r>
          </a:p>
          <a:p>
            <a:pPr marL="514350" indent="-514350">
              <a:buAutoNum type="arabicPeriod"/>
            </a:pPr>
            <a:r>
              <a:rPr lang="en-CA" sz="2400" dirty="0">
                <a:solidFill>
                  <a:srgbClr val="002060"/>
                </a:solidFill>
                <a:latin typeface="Arial" pitchFamily="34" charset="0"/>
                <a:cs typeface="Arial" pitchFamily="34" charset="0"/>
              </a:rPr>
              <a:t>Remove if persisting resistance or failure of blood return</a:t>
            </a:r>
          </a:p>
          <a:p>
            <a:pPr marL="514350" indent="-514350">
              <a:buAutoNum type="arabicPeriod"/>
            </a:pPr>
            <a:r>
              <a:rPr lang="en-CA" sz="2400" dirty="0">
                <a:solidFill>
                  <a:srgbClr val="002060"/>
                </a:solidFill>
                <a:latin typeface="Arial" pitchFamily="34" charset="0"/>
                <a:cs typeface="Arial" pitchFamily="34" charset="0"/>
              </a:rPr>
              <a:t>Position infant with side with catheter elevated, flex hip</a:t>
            </a:r>
          </a:p>
        </p:txBody>
      </p:sp>
      <p:sp>
        <p:nvSpPr>
          <p:cNvPr id="5" name="TextBox 4"/>
          <p:cNvSpPr txBox="1"/>
          <p:nvPr/>
        </p:nvSpPr>
        <p:spPr>
          <a:xfrm>
            <a:off x="6019800" y="6474023"/>
            <a:ext cx="2819400" cy="369332"/>
          </a:xfrm>
          <a:prstGeom prst="rect">
            <a:avLst/>
          </a:prstGeom>
          <a:noFill/>
        </p:spPr>
        <p:txBody>
          <a:bodyPr wrap="square" rtlCol="0">
            <a:spAutoFit/>
          </a:bodyPr>
          <a:lstStyle/>
          <a:p>
            <a:pPr algn="ctr"/>
            <a:r>
              <a:rPr lang="en-CA" dirty="0"/>
              <a:t>Atlas of Procedures 2007</a:t>
            </a:r>
          </a:p>
        </p:txBody>
      </p:sp>
      <p:pic>
        <p:nvPicPr>
          <p:cNvPr id="6" name="Picture 2" descr="http://ovidsp.tx.ovid.com/FullTextService/CT%7b06b9ee1beed59419b072b0428c4dfb18559636204cf7b4e49868b5f6825c7052d627d483d5c2ff962832edb63d2299bb%7d/DA5C28FF4.gif"/>
          <p:cNvPicPr>
            <a:picLocks noChangeAspect="1" noChangeArrowheads="1"/>
          </p:cNvPicPr>
          <p:nvPr/>
        </p:nvPicPr>
        <p:blipFill>
          <a:blip r:embed="rId3" r:link="rId4" cstate="print"/>
          <a:srcRect/>
          <a:stretch>
            <a:fillRect/>
          </a:stretch>
        </p:blipFill>
        <p:spPr bwMode="auto">
          <a:xfrm>
            <a:off x="4800600" y="3418935"/>
            <a:ext cx="3962400" cy="3439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flipV="1">
            <a:off x="5791200" y="5486400"/>
            <a:ext cx="53340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76800" y="5867400"/>
            <a:ext cx="2819400" cy="461665"/>
          </a:xfrm>
          <a:prstGeom prst="rect">
            <a:avLst/>
          </a:prstGeom>
          <a:solidFill>
            <a:schemeClr val="tx2">
              <a:lumMod val="20000"/>
              <a:lumOff val="80000"/>
            </a:schemeClr>
          </a:solidFill>
          <a:ln>
            <a:solidFill>
              <a:schemeClr val="tx1"/>
            </a:solidFill>
          </a:ln>
        </p:spPr>
        <p:txBody>
          <a:bodyPr wrap="square" rtlCol="0">
            <a:spAutoFit/>
          </a:bodyPr>
          <a:lstStyle/>
          <a:p>
            <a:r>
              <a:rPr lang="en-CA" sz="2400" b="1" dirty="0"/>
              <a:t>Point of resistance</a:t>
            </a:r>
          </a:p>
        </p:txBody>
      </p:sp>
      <p:pic>
        <p:nvPicPr>
          <p:cNvPr id="10" name="Picture 2" descr="uactract"/>
          <p:cNvPicPr>
            <a:picLocks noChangeAspect="1" noChangeArrowheads="1"/>
          </p:cNvPicPr>
          <p:nvPr/>
        </p:nvPicPr>
        <p:blipFill>
          <a:blip r:embed="rId5" cstate="print">
            <a:lum bright="-16000" contrast="48000"/>
          </a:blip>
          <a:srcRect b="4762"/>
          <a:stretch>
            <a:fillRect/>
          </a:stretch>
        </p:blipFill>
        <p:spPr bwMode="auto">
          <a:xfrm>
            <a:off x="674146" y="3505200"/>
            <a:ext cx="3785794" cy="3124199"/>
          </a:xfrm>
          <a:prstGeom prst="rect">
            <a:avLst/>
          </a:prstGeom>
          <a:noFill/>
          <a:ln w="38100">
            <a:solidFill>
              <a:schemeClr val="tx1"/>
            </a:solidFill>
            <a:miter lim="800000"/>
            <a:headEnd/>
            <a:tailEnd/>
          </a:ln>
        </p:spPr>
      </p:pic>
      <p:cxnSp>
        <p:nvCxnSpPr>
          <p:cNvPr id="12" name="Straight Arrow Connector 11"/>
          <p:cNvCxnSpPr/>
          <p:nvPr/>
        </p:nvCxnSpPr>
        <p:spPr>
          <a:xfrm rot="16200000" flipV="1">
            <a:off x="4000500" y="4152900"/>
            <a:ext cx="3048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3848100" y="5295900"/>
            <a:ext cx="3048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4076700" y="6210300"/>
            <a:ext cx="3048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0"/>
          </p:nvPr>
        </p:nvSpPr>
        <p:spPr/>
        <p:txBody>
          <a:bodyPr/>
          <a:lstStyle/>
          <a:p>
            <a:fld id="{7D066001-D2A5-4BBA-81F0-5E5CA55B10EF}" type="datetime1">
              <a:rPr lang="en-US" smtClean="0"/>
              <a:t>3/22/2022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sz="2800" b="1" dirty="0">
                <a:solidFill>
                  <a:srgbClr val="C00000"/>
                </a:solidFill>
                <a:latin typeface="Arial" pitchFamily="34" charset="0"/>
                <a:cs typeface="Arial" pitchFamily="34" charset="0"/>
              </a:rPr>
              <a:t>Problem:  </a:t>
            </a:r>
            <a:br>
              <a:rPr lang="en-CA" sz="2800" dirty="0">
                <a:solidFill>
                  <a:srgbClr val="C00000"/>
                </a:solidFill>
                <a:latin typeface="Arial" pitchFamily="34" charset="0"/>
                <a:cs typeface="Arial" pitchFamily="34" charset="0"/>
              </a:rPr>
            </a:br>
            <a:r>
              <a:rPr lang="en-CA" sz="2800" dirty="0">
                <a:solidFill>
                  <a:srgbClr val="C00000"/>
                </a:solidFill>
                <a:latin typeface="Arial" pitchFamily="34" charset="0"/>
                <a:cs typeface="Arial" pitchFamily="34" charset="0"/>
              </a:rPr>
              <a:t>UAC inserted to appropriate depth with no resistance but right leg goes pale</a:t>
            </a:r>
            <a:endParaRPr lang="en-CA" sz="28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buNone/>
            </a:pPr>
            <a:r>
              <a:rPr lang="en-CA" sz="2800" dirty="0">
                <a:solidFill>
                  <a:srgbClr val="0404BC"/>
                </a:solidFill>
                <a:latin typeface="Arial" pitchFamily="34" charset="0"/>
                <a:cs typeface="Arial" pitchFamily="34" charset="0"/>
              </a:rPr>
              <a:t>Cause:  </a:t>
            </a:r>
          </a:p>
          <a:p>
            <a:pPr>
              <a:buNone/>
            </a:pPr>
            <a:r>
              <a:rPr lang="en-CA" sz="2800" dirty="0">
                <a:solidFill>
                  <a:srgbClr val="0404BC"/>
                </a:solidFill>
                <a:latin typeface="Arial" pitchFamily="34" charset="0"/>
                <a:cs typeface="Arial" pitchFamily="34" charset="0"/>
              </a:rPr>
              <a:t>Arterial vasospasm from catheter insertion</a:t>
            </a:r>
          </a:p>
          <a:p>
            <a:pPr>
              <a:buNone/>
            </a:pPr>
            <a:r>
              <a:rPr lang="en-CA" sz="2800" dirty="0">
                <a:solidFill>
                  <a:srgbClr val="002060"/>
                </a:solidFill>
                <a:latin typeface="Arial" pitchFamily="34" charset="0"/>
                <a:cs typeface="Arial" pitchFamily="34" charset="0"/>
              </a:rPr>
              <a:t>Action:  </a:t>
            </a:r>
          </a:p>
          <a:p>
            <a:pPr marL="925830" lvl="1" indent="-514350">
              <a:buAutoNum type="arabicPeriod"/>
            </a:pPr>
            <a:r>
              <a:rPr lang="en-CA" dirty="0">
                <a:solidFill>
                  <a:srgbClr val="002060"/>
                </a:solidFill>
                <a:latin typeface="Arial" pitchFamily="34" charset="0"/>
                <a:cs typeface="Arial" pitchFamily="34" charset="0"/>
              </a:rPr>
              <a:t>Warm </a:t>
            </a:r>
            <a:r>
              <a:rPr lang="en-CA" dirty="0" err="1">
                <a:solidFill>
                  <a:srgbClr val="002060"/>
                </a:solidFill>
                <a:latin typeface="Arial" pitchFamily="34" charset="0"/>
                <a:cs typeface="Arial" pitchFamily="34" charset="0"/>
              </a:rPr>
              <a:t>contralateral</a:t>
            </a:r>
            <a:r>
              <a:rPr lang="en-CA" dirty="0">
                <a:solidFill>
                  <a:srgbClr val="002060"/>
                </a:solidFill>
                <a:latin typeface="Arial" pitchFamily="34" charset="0"/>
                <a:cs typeface="Arial" pitchFamily="34" charset="0"/>
              </a:rPr>
              <a:t> (left) leg </a:t>
            </a:r>
          </a:p>
          <a:p>
            <a:pPr marL="925830" lvl="1" indent="-514350">
              <a:buAutoNum type="arabicPeriod"/>
            </a:pPr>
            <a:r>
              <a:rPr lang="en-CA" dirty="0">
                <a:solidFill>
                  <a:srgbClr val="002060"/>
                </a:solidFill>
                <a:latin typeface="Arial" pitchFamily="34" charset="0"/>
                <a:cs typeface="Arial" pitchFamily="34" charset="0"/>
              </a:rPr>
              <a:t>If no improvement, remove catheter</a:t>
            </a:r>
          </a:p>
        </p:txBody>
      </p:sp>
      <p:sp>
        <p:nvSpPr>
          <p:cNvPr id="4" name="Date Placeholder 3"/>
          <p:cNvSpPr>
            <a:spLocks noGrp="1"/>
          </p:cNvSpPr>
          <p:nvPr>
            <p:ph type="dt" sz="half" idx="10"/>
          </p:nvPr>
        </p:nvSpPr>
        <p:spPr/>
        <p:txBody>
          <a:bodyPr/>
          <a:lstStyle/>
          <a:p>
            <a:fld id="{A5ACC45B-F87F-42BB-8B41-7C41D348B750}" type="datetime1">
              <a:rPr lang="en-US" smtClean="0"/>
              <a:t>3/22/2022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404BC"/>
                </a:solidFill>
                <a:latin typeface="+mn-lt"/>
                <a:cs typeface="Arial" pitchFamily="34" charset="0"/>
              </a:rPr>
              <a:t>What abnormality is seen?</a:t>
            </a:r>
            <a:endParaRPr lang="en-US" dirty="0">
              <a:solidFill>
                <a:srgbClr val="0404BC"/>
              </a:solidFill>
              <a:effectLst/>
              <a:latin typeface="+mn-lt"/>
              <a:cs typeface="Arial" pitchFamily="34" charset="0"/>
            </a:endParaRPr>
          </a:p>
        </p:txBody>
      </p:sp>
      <p:pic>
        <p:nvPicPr>
          <p:cNvPr id="4" name="Content Placeholder 3" descr="pv air 2410983.jpg"/>
          <p:cNvPicPr>
            <a:picLocks noGrp="1" noChangeAspect="1"/>
          </p:cNvPicPr>
          <p:nvPr>
            <p:ph idx="1"/>
          </p:nvPr>
        </p:nvPicPr>
        <p:blipFill>
          <a:blip r:embed="rId3" cstate="print"/>
          <a:srcRect l="14411" t="28768" r="21762" b="15946"/>
          <a:stretch>
            <a:fillRect/>
          </a:stretch>
        </p:blipFill>
        <p:spPr>
          <a:xfrm>
            <a:off x="3200400" y="1295400"/>
            <a:ext cx="4953000" cy="5410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25" name="Rectangle 1"/>
          <p:cNvSpPr>
            <a:spLocks noChangeArrowheads="1"/>
          </p:cNvSpPr>
          <p:nvPr/>
        </p:nvSpPr>
        <p:spPr bwMode="auto">
          <a:xfrm>
            <a:off x="304800" y="1948934"/>
            <a:ext cx="2819400" cy="1384995"/>
          </a:xfrm>
          <a:prstGeom prst="rect">
            <a:avLst/>
          </a:prstGeom>
          <a:noFill/>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dirty="0">
                <a:ln>
                  <a:noFill/>
                </a:ln>
                <a:solidFill>
                  <a:schemeClr val="tx1"/>
                </a:solidFill>
                <a:effectLst/>
                <a:ea typeface="Calibri" pitchFamily="34" charset="0"/>
                <a:cs typeface="Times New Roman" pitchFamily="18" charset="0"/>
              </a:rPr>
              <a:t>Portal venous gas introduced from air in </a:t>
            </a:r>
            <a:r>
              <a:rPr kumimoji="0" lang="en-CA" sz="2800" b="0" i="0" u="none" strike="noStrike" cap="none" normalizeH="0" baseline="0" dirty="0" err="1">
                <a:ln>
                  <a:noFill/>
                </a:ln>
                <a:solidFill>
                  <a:schemeClr val="tx1"/>
                </a:solidFill>
                <a:effectLst/>
                <a:ea typeface="Calibri" pitchFamily="34" charset="0"/>
                <a:cs typeface="Times New Roman" pitchFamily="18" charset="0"/>
              </a:rPr>
              <a:t>UVC</a:t>
            </a:r>
            <a:endParaRPr kumimoji="0" lang="en-CA" sz="4400" b="0" i="0" u="none" strike="noStrike" cap="none" normalizeH="0" baseline="0" dirty="0">
              <a:ln>
                <a:noFill/>
              </a:ln>
              <a:solidFill>
                <a:schemeClr val="tx1"/>
              </a:solidFill>
              <a:effectLst/>
            </a:endParaRPr>
          </a:p>
        </p:txBody>
      </p:sp>
      <p:cxnSp>
        <p:nvCxnSpPr>
          <p:cNvPr id="7" name="Straight Arrow Connector 6"/>
          <p:cNvCxnSpPr>
            <a:stCxn id="1025" idx="2"/>
          </p:cNvCxnSpPr>
          <p:nvPr/>
        </p:nvCxnSpPr>
        <p:spPr>
          <a:xfrm rot="16200000" flipH="1">
            <a:off x="2219415" y="2829014"/>
            <a:ext cx="1542870" cy="25527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0"/>
          </p:nvPr>
        </p:nvSpPr>
        <p:spPr/>
        <p:txBody>
          <a:bodyPr/>
          <a:lstStyle/>
          <a:p>
            <a:fld id="{6E7A56DC-D8FC-49E7-8D7D-839C22E83A01}" type="datetime1">
              <a:rPr lang="en-US" smtClean="0"/>
              <a:t>3/22/2022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solidFill>
                  <a:srgbClr val="0404BC"/>
                </a:solidFill>
                <a:effectLst/>
                <a:latin typeface="+mn-lt"/>
                <a:cs typeface="Arial" pitchFamily="34" charset="0"/>
              </a:rPr>
              <a:t>Prevention of Air Embolism Risk</a:t>
            </a:r>
            <a:endParaRPr lang="en-CA" dirty="0">
              <a:solidFill>
                <a:srgbClr val="0404BC"/>
              </a:solidFill>
              <a:latin typeface="+mn-lt"/>
            </a:endParaRPr>
          </a:p>
        </p:txBody>
      </p:sp>
      <p:sp>
        <p:nvSpPr>
          <p:cNvPr id="3" name="Content Placeholder 2"/>
          <p:cNvSpPr>
            <a:spLocks noGrp="1"/>
          </p:cNvSpPr>
          <p:nvPr>
            <p:ph idx="1"/>
          </p:nvPr>
        </p:nvSpPr>
        <p:spPr>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marL="514350" lvl="0" indent="-514350" fontAlgn="base">
              <a:spcBef>
                <a:spcPct val="0"/>
              </a:spcBef>
              <a:spcAft>
                <a:spcPct val="0"/>
              </a:spcAft>
              <a:buFont typeface="+mj-lt"/>
              <a:buAutoNum type="arabicPeriod"/>
            </a:pPr>
            <a:r>
              <a:rPr lang="en-US" dirty="0">
                <a:solidFill>
                  <a:schemeClr val="tx1"/>
                </a:solidFill>
                <a:cs typeface="Arial" pitchFamily="34" charset="0"/>
              </a:rPr>
              <a:t>Never leave catheter open to air (e.g. during disconnection) and always ensure a closed system</a:t>
            </a:r>
          </a:p>
          <a:p>
            <a:pPr marL="514350" lvl="0" indent="-514350" fontAlgn="base">
              <a:spcBef>
                <a:spcPct val="0"/>
              </a:spcBef>
              <a:spcAft>
                <a:spcPct val="0"/>
              </a:spcAft>
              <a:buFont typeface="+mj-lt"/>
              <a:buAutoNum type="arabicPeriod"/>
            </a:pPr>
            <a:endParaRPr lang="en-US" dirty="0">
              <a:solidFill>
                <a:schemeClr val="tx1"/>
              </a:solidFill>
              <a:cs typeface="Arial" pitchFamily="34" charset="0"/>
            </a:endParaRPr>
          </a:p>
          <a:p>
            <a:pPr marL="514350" indent="-514350" fontAlgn="base">
              <a:spcBef>
                <a:spcPct val="0"/>
              </a:spcBef>
              <a:spcAft>
                <a:spcPct val="0"/>
              </a:spcAft>
              <a:buFont typeface="+mj-lt"/>
              <a:buAutoNum type="arabicPeriod"/>
            </a:pPr>
            <a:r>
              <a:rPr lang="en-US" dirty="0">
                <a:solidFill>
                  <a:schemeClr val="tx1"/>
                </a:solidFill>
                <a:cs typeface="Arial" pitchFamily="34" charset="0"/>
              </a:rPr>
              <a:t>Fill catheter with infusion solution,  leave fluid-filled syringe attached to catheter</a:t>
            </a:r>
          </a:p>
          <a:p>
            <a:pPr marL="342900" lvl="0" indent="-342900" fontAlgn="base">
              <a:spcBef>
                <a:spcPct val="0"/>
              </a:spcBef>
              <a:spcAft>
                <a:spcPct val="0"/>
              </a:spcAft>
              <a:buAutoNum type="arabicPeriod"/>
            </a:pPr>
            <a:endParaRPr lang="en-US" dirty="0">
              <a:solidFill>
                <a:schemeClr val="tx1"/>
              </a:solidFill>
              <a:cs typeface="Arial" pitchFamily="34" charset="0"/>
            </a:endParaRPr>
          </a:p>
          <a:p>
            <a:pPr marL="514350" lvl="0" indent="-514350" fontAlgn="base">
              <a:spcBef>
                <a:spcPct val="0"/>
              </a:spcBef>
              <a:spcAft>
                <a:spcPct val="0"/>
              </a:spcAft>
              <a:buFont typeface="+mj-lt"/>
              <a:buAutoNum type="arabicPeriod"/>
            </a:pPr>
            <a:r>
              <a:rPr lang="en-US" dirty="0">
                <a:solidFill>
                  <a:schemeClr val="tx1"/>
                </a:solidFill>
                <a:cs typeface="Arial" pitchFamily="34" charset="0"/>
              </a:rPr>
              <a:t>Immediately prior to insertion, re-prime the catheter and check catheter and attached system for air</a:t>
            </a:r>
          </a:p>
        </p:txBody>
      </p:sp>
      <p:sp>
        <p:nvSpPr>
          <p:cNvPr id="4" name="Date Placeholder 3"/>
          <p:cNvSpPr>
            <a:spLocks noGrp="1"/>
          </p:cNvSpPr>
          <p:nvPr>
            <p:ph type="dt" sz="half" idx="10"/>
          </p:nvPr>
        </p:nvSpPr>
        <p:spPr/>
        <p:txBody>
          <a:bodyPr/>
          <a:lstStyle/>
          <a:p>
            <a:fld id="{5FE0A5F7-F2B5-47A0-B6C9-E60A6BF2B9C4}" type="datetime1">
              <a:rPr lang="en-US" smtClean="0"/>
              <a:t>3/22/2022</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3124200"/>
            <a:ext cx="7772400" cy="2209800"/>
          </a:xfrm>
        </p:spPr>
        <p:txBody>
          <a:bodyPr>
            <a:normAutofit fontScale="90000"/>
          </a:bodyPr>
          <a:lstStyle/>
          <a:p>
            <a:pPr algn="ctr"/>
            <a:r>
              <a:rPr lang="en-US" dirty="0">
                <a:solidFill>
                  <a:srgbClr val="0070C0"/>
                </a:solidFill>
              </a:rPr>
              <a:t>Procedural Videos: </a:t>
            </a:r>
            <a:br>
              <a:rPr lang="en-US" dirty="0">
                <a:solidFill>
                  <a:srgbClr val="0070C0"/>
                </a:solidFill>
              </a:rPr>
            </a:br>
            <a:r>
              <a:rPr lang="en-US" dirty="0">
                <a:solidFill>
                  <a:srgbClr val="0070C0"/>
                </a:solidFill>
              </a:rPr>
              <a:t>Sterile Preparation</a:t>
            </a:r>
            <a:br>
              <a:rPr lang="en-US" dirty="0">
                <a:solidFill>
                  <a:srgbClr val="0070C0"/>
                </a:solidFill>
              </a:rPr>
            </a:br>
            <a:r>
              <a:rPr lang="en-US" dirty="0">
                <a:solidFill>
                  <a:srgbClr val="0070C0"/>
                </a:solidFill>
              </a:rPr>
              <a:t>New England Journal</a:t>
            </a:r>
            <a:br>
              <a:rPr lang="en-US" dirty="0">
                <a:solidFill>
                  <a:srgbClr val="0070C0"/>
                </a:solidFill>
              </a:rPr>
            </a:br>
            <a:endParaRPr lang="en-US" dirty="0"/>
          </a:p>
        </p:txBody>
      </p:sp>
      <p:sp>
        <p:nvSpPr>
          <p:cNvPr id="6" name="Text Placeholder 5"/>
          <p:cNvSpPr>
            <a:spLocks noGrp="1"/>
          </p:cNvSpPr>
          <p:nvPr>
            <p:ph type="body" idx="1"/>
          </p:nvPr>
        </p:nvSpPr>
        <p:spPr>
          <a:xfrm>
            <a:off x="722313" y="1600201"/>
            <a:ext cx="7772400" cy="1295399"/>
          </a:xfrm>
        </p:spPr>
        <p:txBody>
          <a:bodyPr>
            <a:normAutofit/>
          </a:bodyPr>
          <a:lstStyle/>
          <a:p>
            <a:pPr algn="ctr"/>
            <a:r>
              <a:rPr lang="en-US" sz="3600" dirty="0"/>
              <a:t>LEARNING ACTIVITY </a:t>
            </a:r>
          </a:p>
        </p:txBody>
      </p:sp>
      <p:sp>
        <p:nvSpPr>
          <p:cNvPr id="4" name="Date Placeholder 3"/>
          <p:cNvSpPr>
            <a:spLocks noGrp="1"/>
          </p:cNvSpPr>
          <p:nvPr>
            <p:ph type="dt" sz="half" idx="10"/>
          </p:nvPr>
        </p:nvSpPr>
        <p:spPr/>
        <p:txBody>
          <a:bodyPr/>
          <a:lstStyle/>
          <a:p>
            <a:fld id="{535B9D4E-0FF1-4513-A154-8B7EB8D69537}" type="datetime1">
              <a:rPr lang="en-US" smtClean="0"/>
              <a:t>3/22/2022</a:t>
            </a:fld>
            <a:endParaRPr lang="en-US"/>
          </a:p>
        </p:txBody>
      </p:sp>
    </p:spTree>
    <p:extLst>
      <p:ext uri="{BB962C8B-B14F-4D97-AF65-F5344CB8AC3E}">
        <p14:creationId xmlns:p14="http://schemas.microsoft.com/office/powerpoint/2010/main" val="757113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1"/>
            <a:ext cx="7848600" cy="3962400"/>
          </a:xfrm>
        </p:spPr>
        <p:txBody>
          <a:bodyPr>
            <a:normAutofit/>
          </a:bodyPr>
          <a:lstStyle/>
          <a:p>
            <a:pPr algn="ctr">
              <a:buNone/>
            </a:pPr>
            <a:r>
              <a:rPr lang="en-US" sz="5400" dirty="0">
                <a:solidFill>
                  <a:srgbClr val="0070C0"/>
                </a:solidFill>
              </a:rPr>
              <a:t>Demonstration &amp; Practice:</a:t>
            </a:r>
          </a:p>
          <a:p>
            <a:pPr algn="ctr">
              <a:buNone/>
            </a:pPr>
            <a:r>
              <a:rPr lang="en-US" sz="5400" dirty="0">
                <a:solidFill>
                  <a:srgbClr val="0070C0"/>
                </a:solidFill>
              </a:rPr>
              <a:t>INSERTION</a:t>
            </a:r>
          </a:p>
          <a:p>
            <a:pPr algn="ctr">
              <a:buNone/>
            </a:pPr>
            <a:r>
              <a:rPr lang="en-US" sz="5400" dirty="0">
                <a:solidFill>
                  <a:srgbClr val="0070C0"/>
                </a:solidFill>
              </a:rPr>
              <a:t>SUTURING &amp; SECURING  </a:t>
            </a:r>
          </a:p>
        </p:txBody>
      </p:sp>
      <p:sp>
        <p:nvSpPr>
          <p:cNvPr id="4" name="Date Placeholder 3"/>
          <p:cNvSpPr>
            <a:spLocks noGrp="1"/>
          </p:cNvSpPr>
          <p:nvPr>
            <p:ph type="dt" sz="half" idx="10"/>
          </p:nvPr>
        </p:nvSpPr>
        <p:spPr/>
        <p:txBody>
          <a:bodyPr/>
          <a:lstStyle/>
          <a:p>
            <a:fld id="{C11E5649-EBB0-4721-A972-83A8E6ED670D}" type="datetime1">
              <a:rPr lang="en-US" smtClean="0"/>
              <a:t>3/22/2022</a:t>
            </a:fld>
            <a:endParaRPr lang="en-US"/>
          </a:p>
        </p:txBody>
      </p:sp>
      <p:pic>
        <p:nvPicPr>
          <p:cNvPr id="5" name="Picture 2"/>
          <p:cNvPicPr>
            <a:picLocks noChangeAspect="1" noChangeArrowheads="1"/>
          </p:cNvPicPr>
          <p:nvPr/>
        </p:nvPicPr>
        <p:blipFill>
          <a:blip r:embed="rId2" cstate="print"/>
          <a:srcRect l="22318" t="2797" r="9688" b="28236"/>
          <a:stretch>
            <a:fillRect/>
          </a:stretch>
        </p:blipFill>
        <p:spPr bwMode="auto">
          <a:xfrm>
            <a:off x="305430" y="3497921"/>
            <a:ext cx="4570740" cy="2895600"/>
          </a:xfrm>
          <a:prstGeom prst="rect">
            <a:avLst/>
          </a:prstGeom>
          <a:noFill/>
          <a:ln w="9525">
            <a:solidFill>
              <a:schemeClr val="tx1"/>
            </a:solidFill>
            <a:miter lim="800000"/>
            <a:headEnd/>
            <a:tailEnd/>
          </a:ln>
        </p:spPr>
      </p:pic>
      <p:pic>
        <p:nvPicPr>
          <p:cNvPr id="6" name="Picture 3"/>
          <p:cNvPicPr>
            <a:picLocks noChangeAspect="1" noChangeArrowheads="1"/>
          </p:cNvPicPr>
          <p:nvPr/>
        </p:nvPicPr>
        <p:blipFill>
          <a:blip r:embed="rId3" cstate="print">
            <a:lum bright="-6000" contrast="20000"/>
          </a:blip>
          <a:srcRect l="44872" t="54533" r="4074" b="6947"/>
          <a:stretch>
            <a:fillRect/>
          </a:stretch>
        </p:blipFill>
        <p:spPr bwMode="auto">
          <a:xfrm>
            <a:off x="4876170" y="3497921"/>
            <a:ext cx="4038600" cy="2838450"/>
          </a:xfrm>
          <a:prstGeom prst="rect">
            <a:avLst/>
          </a:prstGeom>
          <a:noFill/>
          <a:ln w="9525">
            <a:solidFill>
              <a:schemeClr val="tx1"/>
            </a:solid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381000"/>
            <a:ext cx="8229600" cy="1143000"/>
          </a:xfrm>
        </p:spPr>
        <p:txBody>
          <a:bodyPr/>
          <a:lstStyle/>
          <a:p>
            <a:pPr eaLnBrk="1" hangingPunct="1"/>
            <a:r>
              <a:rPr lang="en-US"/>
              <a:t>Line Stabilization </a:t>
            </a:r>
          </a:p>
        </p:txBody>
      </p:sp>
      <p:sp>
        <p:nvSpPr>
          <p:cNvPr id="4" name="Date Placeholder 3"/>
          <p:cNvSpPr>
            <a:spLocks noGrp="1"/>
          </p:cNvSpPr>
          <p:nvPr>
            <p:ph type="dt" sz="quarter" idx="10"/>
          </p:nvPr>
        </p:nvSpPr>
        <p:spPr/>
        <p:txBody>
          <a:bodyPr/>
          <a:lstStyle/>
          <a:p>
            <a:pPr>
              <a:defRPr/>
            </a:pPr>
            <a:fld id="{6729AB9F-6D11-433B-B574-15AE53ABA272}" type="datetime1">
              <a:rPr lang="en-US"/>
              <a:pPr>
                <a:defRPr/>
              </a:pPr>
              <a:t>3/22/2022</a:t>
            </a:fld>
            <a:endParaRPr lang="en-US"/>
          </a:p>
        </p:txBody>
      </p:sp>
      <p:graphicFrame>
        <p:nvGraphicFramePr>
          <p:cNvPr id="1026" name="Object 4"/>
          <p:cNvGraphicFramePr>
            <a:graphicFrameLocks noChangeAspect="1"/>
          </p:cNvGraphicFramePr>
          <p:nvPr/>
        </p:nvGraphicFramePr>
        <p:xfrm>
          <a:off x="228600" y="1447800"/>
          <a:ext cx="5934015" cy="5273675"/>
        </p:xfrm>
        <a:graphic>
          <a:graphicData uri="http://schemas.openxmlformats.org/presentationml/2006/ole">
            <mc:AlternateContent xmlns:mc="http://schemas.openxmlformats.org/markup-compatibility/2006">
              <mc:Choice xmlns:v="urn:schemas-microsoft-com:vml" Requires="v">
                <p:oleObj spid="_x0000_s75777" name="Acrobat Document" r:id="rId4" imgW="5829300" imgH="7543800" progId="AcroExch.Document.DC">
                  <p:embed/>
                </p:oleObj>
              </mc:Choice>
              <mc:Fallback>
                <p:oleObj name="Acrobat Document" r:id="rId4" imgW="5829300" imgH="7543800" progId="AcroExch.Document.DC">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5934015" cy="5273675"/>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9367" y="1748597"/>
            <a:ext cx="2895600" cy="3366135"/>
          </a:xfrm>
          <a:prstGeom prst="rect">
            <a:avLst/>
          </a:prstGeom>
        </p:spPr>
      </p:pic>
    </p:spTree>
    <p:extLst>
      <p:ext uri="{BB962C8B-B14F-4D97-AF65-F5344CB8AC3E}">
        <p14:creationId xmlns:p14="http://schemas.microsoft.com/office/powerpoint/2010/main" val="2466158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sz="4900" dirty="0">
                <a:solidFill>
                  <a:srgbClr val="0070C0"/>
                </a:solidFill>
              </a:rPr>
              <a:t>Catheter Removal Discussion</a:t>
            </a:r>
            <a:br>
              <a:rPr lang="en-US" sz="4900" dirty="0">
                <a:solidFill>
                  <a:srgbClr val="0070C0"/>
                </a:solidFill>
              </a:rPr>
            </a:br>
            <a:r>
              <a:rPr lang="en-US" dirty="0">
                <a:solidFill>
                  <a:srgbClr val="0070C0"/>
                </a:solidFill>
              </a:rPr>
              <a:t> </a:t>
            </a:r>
          </a:p>
        </p:txBody>
      </p:sp>
      <p:sp>
        <p:nvSpPr>
          <p:cNvPr id="4" name="Date Placeholder 3"/>
          <p:cNvSpPr>
            <a:spLocks noGrp="1"/>
          </p:cNvSpPr>
          <p:nvPr>
            <p:ph type="dt" sz="half" idx="10"/>
          </p:nvPr>
        </p:nvSpPr>
        <p:spPr/>
        <p:txBody>
          <a:bodyPr/>
          <a:lstStyle/>
          <a:p>
            <a:fld id="{2B46AC3F-85C5-4146-BE79-8ADCEC6E17AC}" type="datetime1">
              <a:rPr lang="en-US" smtClean="0"/>
              <a:t>3/22/2022</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CA" dirty="0">
                <a:solidFill>
                  <a:srgbClr val="0404BC"/>
                </a:solidFill>
              </a:rPr>
              <a:t>Umbilical Catheters</a:t>
            </a:r>
          </a:p>
        </p:txBody>
      </p:sp>
      <p:pic>
        <p:nvPicPr>
          <p:cNvPr id="4" name="Picture 1" descr="http://ovidsp.tx.ovid.com/FullTextService/CT%7b06b9ee1beed59419b072b0428c4dfb18559636204cf7b4e49868b5f6825c70522d159fadf7cca219d5ae74d9f83b1914%7d/DA5C28FF10.gif"/>
          <p:cNvPicPr>
            <a:picLocks noChangeAspect="1" noChangeArrowheads="1"/>
          </p:cNvPicPr>
          <p:nvPr/>
        </p:nvPicPr>
        <p:blipFill>
          <a:blip r:embed="rId2" cstate="print"/>
          <a:srcRect/>
          <a:stretch>
            <a:fillRect/>
          </a:stretch>
        </p:blipFill>
        <p:spPr bwMode="auto">
          <a:xfrm>
            <a:off x="2819400" y="3429000"/>
            <a:ext cx="3872752" cy="2438400"/>
          </a:xfrm>
          <a:prstGeom prst="rect">
            <a:avLst/>
          </a:prstGeom>
          <a:ln>
            <a:noFill/>
          </a:ln>
          <a:effectLst>
            <a:softEdge rad="112500"/>
          </a:effectLst>
        </p:spPr>
      </p:pic>
      <p:sp>
        <p:nvSpPr>
          <p:cNvPr id="6" name="Date Placeholder 5"/>
          <p:cNvSpPr>
            <a:spLocks noGrp="1"/>
          </p:cNvSpPr>
          <p:nvPr>
            <p:ph type="dt" sz="half" idx="10"/>
          </p:nvPr>
        </p:nvSpPr>
        <p:spPr/>
        <p:txBody>
          <a:bodyPr/>
          <a:lstStyle/>
          <a:p>
            <a:fld id="{9C080F2D-2768-4568-ADAA-DD3D3C8BDAB0}" type="datetime1">
              <a:rPr lang="en-US" smtClean="0"/>
              <a:t>3/22/2022</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solidFill>
                  <a:srgbClr val="0404BC"/>
                </a:solidFill>
              </a:rPr>
              <a:t>Indications</a:t>
            </a:r>
          </a:p>
        </p:txBody>
      </p:sp>
      <p:sp>
        <p:nvSpPr>
          <p:cNvPr id="7" name="Text Placeholder 6"/>
          <p:cNvSpPr>
            <a:spLocks noGrp="1"/>
          </p:cNvSpPr>
          <p:nvPr>
            <p:ph type="body" idx="1"/>
          </p:nvPr>
        </p:nvSpPr>
        <p:spPr/>
        <p:txBody>
          <a:bodyPr>
            <a:normAutofit/>
          </a:bodyPr>
          <a:lstStyle/>
          <a:p>
            <a:r>
              <a:rPr lang="en-CA" sz="3200" dirty="0">
                <a:solidFill>
                  <a:srgbClr val="0404BC"/>
                </a:solidFill>
              </a:rPr>
              <a:t>UVC</a:t>
            </a:r>
          </a:p>
        </p:txBody>
      </p:sp>
      <p:sp>
        <p:nvSpPr>
          <p:cNvPr id="8" name="Content Placeholder 7"/>
          <p:cNvSpPr>
            <a:spLocks noGrp="1"/>
          </p:cNvSpPr>
          <p:nvPr>
            <p:ph sz="half" idx="2"/>
          </p:nvPr>
        </p:nvSpPr>
        <p:spPr>
          <a:xfrm>
            <a:off x="457200" y="2174874"/>
            <a:ext cx="4040188" cy="4302125"/>
          </a:xfrm>
          <a:solidFill>
            <a:schemeClr val="tx2">
              <a:lumMod val="40000"/>
              <a:lumOff val="60000"/>
            </a:schemeClr>
          </a:solidFill>
          <a:ln>
            <a:solidFill>
              <a:srgbClr val="0404BC"/>
            </a:solidFill>
          </a:ln>
        </p:spPr>
        <p:txBody>
          <a:bodyPr>
            <a:noAutofit/>
          </a:bodyPr>
          <a:lstStyle/>
          <a:p>
            <a:r>
              <a:rPr lang="en-US" sz="2800" dirty="0">
                <a:cs typeface="Arial" pitchFamily="34" charset="0"/>
              </a:rPr>
              <a:t>Emergency vascular access</a:t>
            </a:r>
            <a:br>
              <a:rPr lang="en-US" sz="2800" dirty="0">
                <a:cs typeface="Arial" pitchFamily="34" charset="0"/>
              </a:rPr>
            </a:br>
            <a:endParaRPr lang="en-US" sz="2800" dirty="0">
              <a:cs typeface="Arial" pitchFamily="34" charset="0"/>
            </a:endParaRPr>
          </a:p>
          <a:p>
            <a:r>
              <a:rPr lang="en-US" sz="2800" dirty="0">
                <a:cs typeface="Arial" pitchFamily="34" charset="0"/>
              </a:rPr>
              <a:t>IV fluids and medications</a:t>
            </a:r>
          </a:p>
          <a:p>
            <a:endParaRPr lang="en-US" sz="2800" dirty="0">
              <a:cs typeface="Arial" pitchFamily="34" charset="0"/>
            </a:endParaRPr>
          </a:p>
          <a:p>
            <a:r>
              <a:rPr lang="en-US" sz="2800" dirty="0">
                <a:cs typeface="Arial" pitchFamily="34" charset="0"/>
              </a:rPr>
              <a:t>CVP monitoring</a:t>
            </a:r>
            <a:br>
              <a:rPr lang="en-US" sz="2800" dirty="0">
                <a:cs typeface="Arial" pitchFamily="34" charset="0"/>
              </a:rPr>
            </a:br>
            <a:endParaRPr lang="en-US" sz="2800" dirty="0">
              <a:cs typeface="Arial" pitchFamily="34" charset="0"/>
            </a:endParaRPr>
          </a:p>
          <a:p>
            <a:r>
              <a:rPr lang="en-US" sz="2800" dirty="0">
                <a:cs typeface="Arial" pitchFamily="34" charset="0"/>
              </a:rPr>
              <a:t>Exchange transfusion</a:t>
            </a:r>
            <a:endParaRPr lang="en-CA" sz="2800" dirty="0"/>
          </a:p>
        </p:txBody>
      </p:sp>
      <p:sp>
        <p:nvSpPr>
          <p:cNvPr id="9" name="Text Placeholder 8"/>
          <p:cNvSpPr>
            <a:spLocks noGrp="1"/>
          </p:cNvSpPr>
          <p:nvPr>
            <p:ph type="body" sz="quarter" idx="3"/>
          </p:nvPr>
        </p:nvSpPr>
        <p:spPr/>
        <p:txBody>
          <a:bodyPr>
            <a:normAutofit/>
          </a:bodyPr>
          <a:lstStyle/>
          <a:p>
            <a:r>
              <a:rPr lang="en-CA" sz="3200" dirty="0">
                <a:solidFill>
                  <a:srgbClr val="0404BC"/>
                </a:solidFill>
              </a:rPr>
              <a:t>UAC</a:t>
            </a:r>
          </a:p>
        </p:txBody>
      </p:sp>
      <p:sp>
        <p:nvSpPr>
          <p:cNvPr id="10" name="Content Placeholder 9"/>
          <p:cNvSpPr>
            <a:spLocks noGrp="1"/>
          </p:cNvSpPr>
          <p:nvPr>
            <p:ph sz="quarter" idx="4"/>
          </p:nvPr>
        </p:nvSpPr>
        <p:spPr>
          <a:xfrm>
            <a:off x="4645025" y="2174874"/>
            <a:ext cx="4041775" cy="4302125"/>
          </a:xfrm>
          <a:solidFill>
            <a:schemeClr val="tx2">
              <a:lumMod val="40000"/>
              <a:lumOff val="60000"/>
            </a:schemeClr>
          </a:solidFill>
          <a:ln>
            <a:solidFill>
              <a:srgbClr val="0404BC"/>
            </a:solidFill>
          </a:ln>
        </p:spPr>
        <p:txBody>
          <a:bodyPr>
            <a:normAutofit lnSpcReduction="10000"/>
          </a:bodyPr>
          <a:lstStyle/>
          <a:p>
            <a:r>
              <a:rPr lang="en-US" sz="2800" dirty="0">
                <a:cs typeface="Arial" pitchFamily="34" charset="0"/>
              </a:rPr>
              <a:t>Frequent arterial blood gases or blood sampling</a:t>
            </a:r>
          </a:p>
          <a:p>
            <a:pPr lvl="0">
              <a:buNone/>
            </a:pPr>
            <a:endParaRPr lang="en-US" sz="2800" dirty="0">
              <a:cs typeface="Arial" pitchFamily="34" charset="0"/>
            </a:endParaRPr>
          </a:p>
          <a:p>
            <a:r>
              <a:rPr lang="en-US" sz="2800" dirty="0">
                <a:cs typeface="Arial" pitchFamily="34" charset="0"/>
              </a:rPr>
              <a:t>Continuous BP monitoring</a:t>
            </a:r>
          </a:p>
          <a:p>
            <a:pPr lvl="0">
              <a:buNone/>
            </a:pPr>
            <a:endParaRPr lang="en-US" sz="2800" dirty="0">
              <a:cs typeface="Arial" pitchFamily="34" charset="0"/>
            </a:endParaRPr>
          </a:p>
          <a:p>
            <a:r>
              <a:rPr lang="en-US" sz="2800" dirty="0">
                <a:cs typeface="Arial" pitchFamily="34" charset="0"/>
              </a:rPr>
              <a:t>Resuscitation</a:t>
            </a:r>
          </a:p>
          <a:p>
            <a:endParaRPr lang="en-US" sz="2800" dirty="0">
              <a:cs typeface="Arial" pitchFamily="34" charset="0"/>
            </a:endParaRPr>
          </a:p>
          <a:p>
            <a:r>
              <a:rPr lang="en-US" sz="2800" dirty="0">
                <a:cs typeface="Arial" pitchFamily="34" charset="0"/>
              </a:rPr>
              <a:t>Exchange transfusion</a:t>
            </a:r>
            <a:endParaRPr lang="en-US" dirty="0">
              <a:cs typeface="Arial" pitchFamily="34" charset="0"/>
            </a:endParaRPr>
          </a:p>
          <a:p>
            <a:endParaRPr lang="en-CA" dirty="0"/>
          </a:p>
        </p:txBody>
      </p:sp>
      <p:sp>
        <p:nvSpPr>
          <p:cNvPr id="11" name="Date Placeholder 10"/>
          <p:cNvSpPr>
            <a:spLocks noGrp="1"/>
          </p:cNvSpPr>
          <p:nvPr>
            <p:ph type="dt" sz="half" idx="10"/>
          </p:nvPr>
        </p:nvSpPr>
        <p:spPr/>
        <p:txBody>
          <a:bodyPr/>
          <a:lstStyle/>
          <a:p>
            <a:fld id="{25DBB8D1-8CEC-40FE-8B14-D541E3CF5D08}" type="datetime1">
              <a:rPr lang="en-US" smtClean="0"/>
              <a:t>3/22/2022</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CA" dirty="0">
                <a:solidFill>
                  <a:srgbClr val="0404BC"/>
                </a:solidFill>
              </a:rPr>
              <a:t>Umbilical Catheter Contraindications</a:t>
            </a:r>
          </a:p>
        </p:txBody>
      </p:sp>
      <p:pic>
        <p:nvPicPr>
          <p:cNvPr id="6" name="Picture 3" descr="Gastroschisis-Peel  distal obstruction"/>
          <p:cNvPicPr>
            <a:picLocks noChangeAspect="1" noChangeArrowheads="1"/>
          </p:cNvPicPr>
          <p:nvPr/>
        </p:nvPicPr>
        <p:blipFill>
          <a:blip r:embed="rId3" cstate="print"/>
          <a:srcRect l="11925" b="7837"/>
          <a:stretch>
            <a:fillRect/>
          </a:stretch>
        </p:blipFill>
        <p:spPr bwMode="auto">
          <a:xfrm>
            <a:off x="2895601" y="1219200"/>
            <a:ext cx="2667000" cy="2214966"/>
          </a:xfrm>
          <a:prstGeom prst="rect">
            <a:avLst/>
          </a:prstGeom>
          <a:ln>
            <a:noFill/>
          </a:ln>
          <a:effectLst>
            <a:softEdge rad="112500"/>
          </a:effectLst>
        </p:spPr>
      </p:pic>
      <p:pic>
        <p:nvPicPr>
          <p:cNvPr id="7" name="Picture 3" descr="omphalocele"/>
          <p:cNvPicPr>
            <a:picLocks noChangeAspect="1" noChangeArrowheads="1"/>
          </p:cNvPicPr>
          <p:nvPr/>
        </p:nvPicPr>
        <p:blipFill>
          <a:blip r:embed="rId4" cstate="print"/>
          <a:srcRect/>
          <a:stretch>
            <a:fillRect/>
          </a:stretch>
        </p:blipFill>
        <p:spPr bwMode="auto">
          <a:xfrm>
            <a:off x="3124200" y="3886200"/>
            <a:ext cx="2362200" cy="2024743"/>
          </a:xfrm>
          <a:prstGeom prst="rect">
            <a:avLst/>
          </a:prstGeom>
          <a:ln>
            <a:noFill/>
          </a:ln>
          <a:effectLst>
            <a:softEdge rad="112500"/>
          </a:effectLst>
        </p:spPr>
      </p:pic>
      <p:pic>
        <p:nvPicPr>
          <p:cNvPr id="8" name="Picture 2"/>
          <p:cNvPicPr>
            <a:picLocks noChangeAspect="1" noChangeArrowheads="1"/>
          </p:cNvPicPr>
          <p:nvPr/>
        </p:nvPicPr>
        <p:blipFill>
          <a:blip r:embed="rId5" cstate="print"/>
          <a:srcRect l="3375" t="11111" r="12245" b="31579"/>
          <a:stretch>
            <a:fillRect/>
          </a:stretch>
        </p:blipFill>
        <p:spPr bwMode="auto">
          <a:xfrm>
            <a:off x="609600" y="3886200"/>
            <a:ext cx="2286000" cy="2240280"/>
          </a:xfrm>
          <a:prstGeom prst="rect">
            <a:avLst/>
          </a:prstGeom>
          <a:ln>
            <a:noFill/>
          </a:ln>
          <a:effectLst>
            <a:softEdge rad="112500"/>
          </a:effectLst>
        </p:spPr>
      </p:pic>
      <p:pic>
        <p:nvPicPr>
          <p:cNvPr id="9" name="Picture 2" descr="NEC2"/>
          <p:cNvPicPr>
            <a:picLocks noChangeAspect="1" noChangeArrowheads="1"/>
          </p:cNvPicPr>
          <p:nvPr/>
        </p:nvPicPr>
        <p:blipFill>
          <a:blip r:embed="rId6" cstate="print">
            <a:lum contrast="6000"/>
          </a:blip>
          <a:srcRect t="7527" r="9200"/>
          <a:stretch>
            <a:fillRect/>
          </a:stretch>
        </p:blipFill>
        <p:spPr bwMode="auto">
          <a:xfrm>
            <a:off x="5867400" y="1219200"/>
            <a:ext cx="1918950" cy="2162175"/>
          </a:xfrm>
          <a:prstGeom prst="rect">
            <a:avLst/>
          </a:prstGeom>
          <a:ln>
            <a:noFill/>
          </a:ln>
          <a:effectLst>
            <a:softEdge rad="112500"/>
          </a:effectLst>
        </p:spPr>
      </p:pic>
      <p:pic>
        <p:nvPicPr>
          <p:cNvPr id="10" name="Picture 4" descr="Pan Necrosis"/>
          <p:cNvPicPr>
            <a:picLocks noChangeAspect="1" noChangeArrowheads="1"/>
          </p:cNvPicPr>
          <p:nvPr/>
        </p:nvPicPr>
        <p:blipFill>
          <a:blip r:embed="rId7" cstate="print">
            <a:lum bright="-12000" contrast="30000"/>
          </a:blip>
          <a:srcRect/>
          <a:stretch>
            <a:fillRect/>
          </a:stretch>
        </p:blipFill>
        <p:spPr bwMode="auto">
          <a:xfrm>
            <a:off x="381000" y="1143000"/>
            <a:ext cx="2438400" cy="2156258"/>
          </a:xfrm>
          <a:prstGeom prst="rect">
            <a:avLst/>
          </a:prstGeom>
          <a:ln>
            <a:noFill/>
          </a:ln>
          <a:effectLst>
            <a:softEdge rad="112500"/>
          </a:effectLst>
        </p:spPr>
      </p:pic>
      <p:pic>
        <p:nvPicPr>
          <p:cNvPr id="101378" name="Picture 2" descr="http://ovidsp.tx.ovid.com/FullTextService/CT%7b06b9ee1beed59419b072b0428c4dfb18559636204cf7b4e49868b5f6825c7052036555b13b1f1eed1980df9dd0b70dc3%7d/DA5C28FF20.gif"/>
          <p:cNvPicPr>
            <a:picLocks noChangeAspect="1" noChangeArrowheads="1"/>
          </p:cNvPicPr>
          <p:nvPr/>
        </p:nvPicPr>
        <p:blipFill>
          <a:blip r:embed="rId8" cstate="print"/>
          <a:srcRect l="32143" t="25215"/>
          <a:stretch>
            <a:fillRect/>
          </a:stretch>
        </p:blipFill>
        <p:spPr bwMode="auto">
          <a:xfrm>
            <a:off x="5715000" y="3733800"/>
            <a:ext cx="2743200" cy="2400301"/>
          </a:xfrm>
          <a:prstGeom prst="rect">
            <a:avLst/>
          </a:prstGeom>
          <a:ln>
            <a:noFill/>
          </a:ln>
          <a:effectLst>
            <a:softEdge rad="112500"/>
          </a:effectLst>
        </p:spPr>
      </p:pic>
      <p:sp>
        <p:nvSpPr>
          <p:cNvPr id="11" name="TextBox 10"/>
          <p:cNvSpPr txBox="1"/>
          <p:nvPr/>
        </p:nvSpPr>
        <p:spPr>
          <a:xfrm>
            <a:off x="914400" y="3276600"/>
            <a:ext cx="1371600" cy="461665"/>
          </a:xfrm>
          <a:prstGeom prst="rect">
            <a:avLst/>
          </a:prstGeom>
          <a:noFill/>
        </p:spPr>
        <p:txBody>
          <a:bodyPr wrap="square" rtlCol="0">
            <a:spAutoFit/>
          </a:bodyPr>
          <a:lstStyle/>
          <a:p>
            <a:pPr algn="ctr"/>
            <a:r>
              <a:rPr lang="en-CA" sz="2400" dirty="0"/>
              <a:t>NEC</a:t>
            </a:r>
          </a:p>
        </p:txBody>
      </p:sp>
      <p:sp>
        <p:nvSpPr>
          <p:cNvPr id="14" name="TextBox 13"/>
          <p:cNvSpPr txBox="1"/>
          <p:nvPr/>
        </p:nvSpPr>
        <p:spPr>
          <a:xfrm>
            <a:off x="5486400" y="5943600"/>
            <a:ext cx="3657600" cy="830997"/>
          </a:xfrm>
          <a:prstGeom prst="rect">
            <a:avLst/>
          </a:prstGeom>
          <a:noFill/>
        </p:spPr>
        <p:txBody>
          <a:bodyPr wrap="square" rtlCol="0">
            <a:spAutoFit/>
          </a:bodyPr>
          <a:lstStyle/>
          <a:p>
            <a:pPr algn="ctr"/>
            <a:r>
              <a:rPr lang="en-CA" sz="2400" dirty="0"/>
              <a:t>UAC: vascular compromise lower limb or buttocks</a:t>
            </a:r>
          </a:p>
        </p:txBody>
      </p:sp>
      <p:sp>
        <p:nvSpPr>
          <p:cNvPr id="15" name="TextBox 14"/>
          <p:cNvSpPr txBox="1"/>
          <p:nvPr/>
        </p:nvSpPr>
        <p:spPr>
          <a:xfrm>
            <a:off x="3276600" y="5867400"/>
            <a:ext cx="2209800" cy="461665"/>
          </a:xfrm>
          <a:prstGeom prst="rect">
            <a:avLst/>
          </a:prstGeom>
          <a:noFill/>
        </p:spPr>
        <p:txBody>
          <a:bodyPr wrap="square" rtlCol="0">
            <a:spAutoFit/>
          </a:bodyPr>
          <a:lstStyle/>
          <a:p>
            <a:pPr algn="ctr"/>
            <a:r>
              <a:rPr lang="en-CA" sz="2400" dirty="0" err="1"/>
              <a:t>omphalocoele</a:t>
            </a:r>
            <a:endParaRPr lang="en-CA" sz="2400" dirty="0"/>
          </a:p>
        </p:txBody>
      </p:sp>
      <p:sp>
        <p:nvSpPr>
          <p:cNvPr id="16" name="TextBox 15"/>
          <p:cNvSpPr txBox="1"/>
          <p:nvPr/>
        </p:nvSpPr>
        <p:spPr>
          <a:xfrm>
            <a:off x="3200400" y="3352800"/>
            <a:ext cx="1905000" cy="461665"/>
          </a:xfrm>
          <a:prstGeom prst="rect">
            <a:avLst/>
          </a:prstGeom>
          <a:noFill/>
        </p:spPr>
        <p:txBody>
          <a:bodyPr wrap="square" rtlCol="0">
            <a:spAutoFit/>
          </a:bodyPr>
          <a:lstStyle/>
          <a:p>
            <a:pPr algn="ctr"/>
            <a:r>
              <a:rPr lang="en-CA" sz="2400" dirty="0" err="1"/>
              <a:t>gastroschisis</a:t>
            </a:r>
            <a:endParaRPr lang="en-CA" sz="2400" dirty="0"/>
          </a:p>
        </p:txBody>
      </p:sp>
      <p:sp>
        <p:nvSpPr>
          <p:cNvPr id="17" name="TextBox 16"/>
          <p:cNvSpPr txBox="1"/>
          <p:nvPr/>
        </p:nvSpPr>
        <p:spPr>
          <a:xfrm>
            <a:off x="6019800" y="3352800"/>
            <a:ext cx="1676400" cy="461665"/>
          </a:xfrm>
          <a:prstGeom prst="rect">
            <a:avLst/>
          </a:prstGeom>
          <a:noFill/>
        </p:spPr>
        <p:txBody>
          <a:bodyPr wrap="square" rtlCol="0">
            <a:spAutoFit/>
          </a:bodyPr>
          <a:lstStyle/>
          <a:p>
            <a:pPr algn="ctr"/>
            <a:r>
              <a:rPr lang="en-CA" sz="2400" dirty="0"/>
              <a:t>peritonitis</a:t>
            </a:r>
          </a:p>
        </p:txBody>
      </p:sp>
      <p:sp>
        <p:nvSpPr>
          <p:cNvPr id="19" name="TextBox 18"/>
          <p:cNvSpPr txBox="1"/>
          <p:nvPr/>
        </p:nvSpPr>
        <p:spPr>
          <a:xfrm>
            <a:off x="685800" y="6019800"/>
            <a:ext cx="2209800" cy="461665"/>
          </a:xfrm>
          <a:prstGeom prst="rect">
            <a:avLst/>
          </a:prstGeom>
          <a:noFill/>
        </p:spPr>
        <p:txBody>
          <a:bodyPr wrap="square" rtlCol="0">
            <a:spAutoFit/>
          </a:bodyPr>
          <a:lstStyle/>
          <a:p>
            <a:pPr algn="ctr"/>
            <a:r>
              <a:rPr lang="en-CA" sz="2400" dirty="0" err="1"/>
              <a:t>omphalitis</a:t>
            </a:r>
            <a:endParaRPr lang="en-CA" sz="2400" dirty="0"/>
          </a:p>
        </p:txBody>
      </p:sp>
      <p:sp>
        <p:nvSpPr>
          <p:cNvPr id="18" name="Date Placeholder 17"/>
          <p:cNvSpPr>
            <a:spLocks noGrp="1"/>
          </p:cNvSpPr>
          <p:nvPr>
            <p:ph type="dt" sz="half" idx="10"/>
          </p:nvPr>
        </p:nvSpPr>
        <p:spPr/>
        <p:txBody>
          <a:bodyPr/>
          <a:lstStyle/>
          <a:p>
            <a:fld id="{5C7C0510-EBF9-4702-B2D7-354CC5C50F6D}" type="datetime1">
              <a:rPr lang="en-US" smtClean="0"/>
              <a:t>3/22/2022</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800" dirty="0">
                <a:cs typeface="Arial" pitchFamily="34" charset="0"/>
              </a:rPr>
              <a:t>Remove as soon as no longer required</a:t>
            </a:r>
            <a:br>
              <a:rPr lang="en-US" sz="2800" dirty="0">
                <a:cs typeface="Arial" pitchFamily="34" charset="0"/>
              </a:rPr>
            </a:br>
            <a:endParaRPr lang="en-US" sz="2800" dirty="0">
              <a:cs typeface="Arial" pitchFamily="34" charset="0"/>
            </a:endParaRPr>
          </a:p>
          <a:p>
            <a:pPr>
              <a:lnSpc>
                <a:spcPct val="120000"/>
              </a:lnSpc>
            </a:pPr>
            <a:r>
              <a:rPr lang="en-US" sz="2800" dirty="0">
                <a:cs typeface="Arial" pitchFamily="34" charset="0"/>
              </a:rPr>
              <a:t>Remove UAC if signs of vascular compromise to lower extremities or buttocks</a:t>
            </a:r>
            <a:br>
              <a:rPr lang="en-US" sz="2800" dirty="0">
                <a:cs typeface="Arial" pitchFamily="34" charset="0"/>
              </a:rPr>
            </a:br>
            <a:endParaRPr lang="en-US" sz="2800" dirty="0">
              <a:cs typeface="Arial" pitchFamily="34" charset="0"/>
            </a:endParaRPr>
          </a:p>
          <a:p>
            <a:pPr>
              <a:lnSpc>
                <a:spcPct val="120000"/>
              </a:lnSpc>
            </a:pPr>
            <a:r>
              <a:rPr lang="en-US" sz="2800" dirty="0">
                <a:cs typeface="Arial" pitchFamily="34" charset="0"/>
              </a:rPr>
              <a:t>UAC*: Ideally should be removed </a:t>
            </a:r>
            <a:r>
              <a:rPr lang="en-US" sz="2800" b="1" i="1" dirty="0">
                <a:solidFill>
                  <a:srgbClr val="FF0000"/>
                </a:solidFill>
                <a:cs typeface="Arial" pitchFamily="34" charset="0"/>
              </a:rPr>
              <a:t>after 5 days</a:t>
            </a:r>
            <a:br>
              <a:rPr lang="en-US" sz="2800" dirty="0">
                <a:solidFill>
                  <a:srgbClr val="FFFF00"/>
                </a:solidFill>
                <a:cs typeface="Arial" pitchFamily="34" charset="0"/>
              </a:rPr>
            </a:br>
            <a:endParaRPr lang="en-US" sz="2800" dirty="0">
              <a:cs typeface="Arial" pitchFamily="34" charset="0"/>
            </a:endParaRPr>
          </a:p>
          <a:p>
            <a:r>
              <a:rPr lang="en-US" sz="2800" dirty="0">
                <a:cs typeface="Arial" pitchFamily="34" charset="0"/>
              </a:rPr>
              <a:t>UVC*: Can remain in place </a:t>
            </a:r>
            <a:r>
              <a:rPr lang="en-US" sz="2800" b="1" i="1" dirty="0">
                <a:solidFill>
                  <a:srgbClr val="FF0000"/>
                </a:solidFill>
                <a:cs typeface="Arial" pitchFamily="34" charset="0"/>
              </a:rPr>
              <a:t>up to 14 days </a:t>
            </a:r>
            <a:r>
              <a:rPr lang="en-US" sz="2800" dirty="0">
                <a:cs typeface="Arial" pitchFamily="34" charset="0"/>
              </a:rPr>
              <a:t>(if in good position and treated aseptically)</a:t>
            </a:r>
          </a:p>
          <a:p>
            <a:pPr>
              <a:buNone/>
            </a:pPr>
            <a:r>
              <a:rPr lang="en-US" sz="2800" dirty="0">
                <a:cs typeface="Arial" pitchFamily="34" charset="0"/>
              </a:rPr>
              <a:t>					            </a:t>
            </a:r>
            <a:r>
              <a:rPr lang="en-US" sz="2400" dirty="0">
                <a:cs typeface="Arial" pitchFamily="34" charset="0"/>
              </a:rPr>
              <a:t>*CDC Guidelines 2002</a:t>
            </a:r>
            <a:endParaRPr lang="en-CA" dirty="0"/>
          </a:p>
        </p:txBody>
      </p:sp>
      <p:sp>
        <p:nvSpPr>
          <p:cNvPr id="4" name="Title 3"/>
          <p:cNvSpPr>
            <a:spLocks noGrp="1"/>
          </p:cNvSpPr>
          <p:nvPr>
            <p:ph type="title"/>
          </p:nvPr>
        </p:nvSpPr>
        <p:spPr/>
        <p:txBody>
          <a:bodyPr>
            <a:normAutofit fontScale="90000"/>
          </a:bodyPr>
          <a:lstStyle/>
          <a:p>
            <a:r>
              <a:rPr lang="en-CA" dirty="0">
                <a:solidFill>
                  <a:srgbClr val="0404BC"/>
                </a:solidFill>
              </a:rPr>
              <a:t>Duration of Umbilical Catheterization</a:t>
            </a:r>
          </a:p>
        </p:txBody>
      </p:sp>
      <p:sp>
        <p:nvSpPr>
          <p:cNvPr id="5" name="Date Placeholder 4"/>
          <p:cNvSpPr>
            <a:spLocks noGrp="1"/>
          </p:cNvSpPr>
          <p:nvPr>
            <p:ph type="dt" sz="half" idx="10"/>
          </p:nvPr>
        </p:nvSpPr>
        <p:spPr/>
        <p:txBody>
          <a:bodyPr/>
          <a:lstStyle/>
          <a:p>
            <a:fld id="{9CAB6542-CCDF-4D40-9737-4B62946AD82E}" type="datetime1">
              <a:rPr lang="en-US" smtClean="0"/>
              <a:t>3/22/2022</a:t>
            </a:fld>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57400"/>
            <a:ext cx="7772400" cy="1470025"/>
          </a:xfrm>
        </p:spPr>
        <p:txBody>
          <a:bodyPr/>
          <a:lstStyle/>
          <a:p>
            <a:r>
              <a:rPr lang="en-CA" dirty="0">
                <a:solidFill>
                  <a:srgbClr val="0404BC"/>
                </a:solidFill>
                <a:latin typeface="+mn-lt"/>
                <a:cs typeface="Arial" pitchFamily="34" charset="0"/>
              </a:rPr>
              <a:t>Anatomy</a:t>
            </a:r>
          </a:p>
        </p:txBody>
      </p:sp>
      <p:pic>
        <p:nvPicPr>
          <p:cNvPr id="6" name="Picture 2" descr="Identification of the umbilical artery."/>
          <p:cNvPicPr>
            <a:picLocks noChangeAspect="1" noChangeArrowheads="1"/>
          </p:cNvPicPr>
          <p:nvPr/>
        </p:nvPicPr>
        <p:blipFill>
          <a:blip r:embed="rId3" cstate="print"/>
          <a:srcRect l="48163" t="50485" r="32245" b="22330"/>
          <a:stretch>
            <a:fillRect/>
          </a:stretch>
        </p:blipFill>
        <p:spPr bwMode="auto">
          <a:xfrm>
            <a:off x="304800" y="3657600"/>
            <a:ext cx="2486025"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5"/>
          <p:cNvPicPr>
            <a:picLocks noGrp="1"/>
          </p:cNvPicPr>
          <p:nvPr>
            <p:ph idx="1"/>
          </p:nvPr>
        </p:nvPicPr>
        <p:blipFill>
          <a:blip r:embed="rId4" cstate="print">
            <a:lum bright="2000"/>
          </a:blip>
          <a:srcRect/>
          <a:stretch>
            <a:fillRect/>
          </a:stretch>
        </p:blipFill>
        <p:spPr bwMode="auto">
          <a:xfrm>
            <a:off x="3124200" y="3581400"/>
            <a:ext cx="25908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http://ovidsp.tx.ovid.com/FullTextService/CT%7b06b9ee1beed59419b072b0428c4dfb18559636204cf7b4e49868b5f6825c7052d627d483d5c2ff962832edb63d2299bb%7d/DA5C28FF4.gif"/>
          <p:cNvPicPr>
            <a:picLocks noChangeAspect="1" noChangeArrowheads="1"/>
          </p:cNvPicPr>
          <p:nvPr/>
        </p:nvPicPr>
        <p:blipFill>
          <a:blip r:embed="rId5" r:link="rId6" cstate="print"/>
          <a:srcRect/>
          <a:stretch>
            <a:fillRect/>
          </a:stretch>
        </p:blipFill>
        <p:spPr bwMode="auto">
          <a:xfrm>
            <a:off x="5943600" y="3657600"/>
            <a:ext cx="2560981" cy="222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Date Placeholder 8"/>
          <p:cNvSpPr>
            <a:spLocks noGrp="1"/>
          </p:cNvSpPr>
          <p:nvPr>
            <p:ph type="dt" sz="half" idx="10"/>
          </p:nvPr>
        </p:nvSpPr>
        <p:spPr/>
        <p:txBody>
          <a:bodyPr/>
          <a:lstStyle/>
          <a:p>
            <a:fld id="{532C642A-E4F5-47E5-B17B-0785F5C63A6B}" type="datetime1">
              <a:rPr lang="en-US" smtClean="0"/>
              <a:t>3/22/2022</a:t>
            </a:fld>
            <a:endParaRPr lang="en-US"/>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6617</TotalTime>
  <Words>2102</Words>
  <Application>Microsoft Office PowerPoint</Application>
  <PresentationFormat>On-screen Show (4:3)</PresentationFormat>
  <Paragraphs>344</Paragraphs>
  <Slides>49</Slides>
  <Notes>12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Neonatology Procedure Standardization to Improve Safety NEOPROS Project: modified for ACTS </vt:lpstr>
      <vt:lpstr>Objectives for Today’s Session</vt:lpstr>
      <vt:lpstr>Target Areas for Patient Safety</vt:lpstr>
      <vt:lpstr>Types of Vascular Access</vt:lpstr>
      <vt:lpstr>Umbilical Catheters</vt:lpstr>
      <vt:lpstr>Indications</vt:lpstr>
      <vt:lpstr>Umbilical Catheter Contraindications</vt:lpstr>
      <vt:lpstr>Duration of Umbilical Catheterization</vt:lpstr>
      <vt:lpstr>Anatomy</vt:lpstr>
      <vt:lpstr>PowerPoint Presentation</vt:lpstr>
      <vt:lpstr>Course of Umbilical Vein</vt:lpstr>
      <vt:lpstr>Ideal Course of UVC</vt:lpstr>
      <vt:lpstr>Positioning of UVC</vt:lpstr>
      <vt:lpstr>Course of Umbilical Artery</vt:lpstr>
      <vt:lpstr>Umbilical Catheters</vt:lpstr>
      <vt:lpstr>Catheter Size </vt:lpstr>
      <vt:lpstr>High Versus Low UAC Positioning</vt:lpstr>
      <vt:lpstr>Positioning of UAC</vt:lpstr>
      <vt:lpstr>PowerPoint Presentation</vt:lpstr>
      <vt:lpstr>Optimal Positioning of High UAC &amp; UVC</vt:lpstr>
      <vt:lpstr>Question</vt:lpstr>
      <vt:lpstr>What is the abnormality seen?</vt:lpstr>
      <vt:lpstr>Where’s the UV line tip?  Do you need to adjust the UV position? </vt:lpstr>
      <vt:lpstr>Two UV lines which line is mal-positioned?</vt:lpstr>
      <vt:lpstr>UV 1</vt:lpstr>
      <vt:lpstr>UV 2</vt:lpstr>
      <vt:lpstr>Umbilical Catheter Insertion Depth</vt:lpstr>
      <vt:lpstr>Shukla &amp; Ferrara Formula</vt:lpstr>
      <vt:lpstr>Sample Calculations</vt:lpstr>
      <vt:lpstr>Skin Antisepsis </vt:lpstr>
      <vt:lpstr>PowerPoint Presentation</vt:lpstr>
      <vt:lpstr>Equipment </vt:lpstr>
      <vt:lpstr>Single lumen UVC…..What You Need…..STERILE FIELD</vt:lpstr>
      <vt:lpstr>Double lumen UVC…..What You Need….Sterile Field </vt:lpstr>
      <vt:lpstr>☼Practice Variation Heparin &amp; UVCs</vt:lpstr>
      <vt:lpstr>Complications of Umbilical Catheters</vt:lpstr>
      <vt:lpstr>Insertion Challenges</vt:lpstr>
      <vt:lpstr>Problem:   UVC meets resistance before reaching pre-determined insertion length</vt:lpstr>
      <vt:lpstr>Lateroposterior Liver Mobilization</vt:lpstr>
      <vt:lpstr>PowerPoint Presentation</vt:lpstr>
      <vt:lpstr>UVC’s in or near Liver </vt:lpstr>
      <vt:lpstr>Problem:  UAC meets resistance at insertion depth of ~4 cm</vt:lpstr>
      <vt:lpstr>Problem:   UAC inserted to appropriate depth with no resistance but right leg goes pale</vt:lpstr>
      <vt:lpstr>What abnormality is seen?</vt:lpstr>
      <vt:lpstr>Prevention of Air Embolism Risk</vt:lpstr>
      <vt:lpstr>Procedural Videos:  Sterile Preparation New England Journal </vt:lpstr>
      <vt:lpstr>PowerPoint Presentation</vt:lpstr>
      <vt:lpstr>Line Stabilization </vt:lpstr>
      <vt:lpstr>Catheter Removal Discussion  </vt:lpstr>
    </vt:vector>
  </TitlesOfParts>
  <Company>Sickkids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Judith Hawes</dc:creator>
  <cp:lastModifiedBy>Annette Martens</cp:lastModifiedBy>
  <cp:revision>581</cp:revision>
  <dcterms:created xsi:type="dcterms:W3CDTF">2010-07-25T18:06:07Z</dcterms:created>
  <dcterms:modified xsi:type="dcterms:W3CDTF">2022-03-22T17:02:05Z</dcterms:modified>
</cp:coreProperties>
</file>